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1014" r:id="rId19"/>
    <p:sldId id="1009" r:id="rId20"/>
    <p:sldId id="1010" r:id="rId21"/>
    <p:sldId id="1245" r:id="rId22"/>
    <p:sldId id="1244" r:id="rId23"/>
    <p:sldId id="1246" r:id="rId24"/>
    <p:sldId id="1084" r:id="rId25"/>
    <p:sldId id="1007" r:id="rId26"/>
    <p:sldId id="1011" r:id="rId27"/>
    <p:sldId id="1002" r:id="rId28"/>
    <p:sldId id="1212" r:id="rId29"/>
    <p:sldId id="1215" r:id="rId30"/>
    <p:sldId id="1247" r:id="rId31"/>
    <p:sldId id="1004" r:id="rId32"/>
    <p:sldId id="1005" r:id="rId33"/>
    <p:sldId id="1183" r:id="rId34"/>
    <p:sldId id="1203" r:id="rId35"/>
    <p:sldId id="1211" r:id="rId36"/>
    <p:sldId id="982" r:id="rId37"/>
    <p:sldId id="1008" r:id="rId38"/>
    <p:sldId id="1214" r:id="rId39"/>
    <p:sldId id="1001" r:id="rId40"/>
    <p:sldId id="1085" r:id="rId41"/>
    <p:sldId id="1180" r:id="rId42"/>
    <p:sldId id="1181" r:id="rId43"/>
    <p:sldId id="1182" r:id="rId44"/>
    <p:sldId id="1006" r:id="rId45"/>
    <p:sldId id="1012" r:id="rId46"/>
    <p:sldId id="1201" r:id="rId47"/>
    <p:sldId id="949" r:id="rId48"/>
    <p:sldId id="951" r:id="rId49"/>
    <p:sldId id="950" r:id="rId50"/>
    <p:sldId id="952" r:id="rId51"/>
    <p:sldId id="1240" r:id="rId52"/>
    <p:sldId id="1241" r:id="rId53"/>
    <p:sldId id="972" r:id="rId54"/>
    <p:sldId id="1229" r:id="rId55"/>
    <p:sldId id="953" r:id="rId56"/>
    <p:sldId id="1231" r:id="rId57"/>
    <p:sldId id="1232" r:id="rId58"/>
    <p:sldId id="1233" r:id="rId59"/>
    <p:sldId id="1235" r:id="rId60"/>
    <p:sldId id="1237" r:id="rId61"/>
    <p:sldId id="1234" r:id="rId62"/>
    <p:sldId id="1236" r:id="rId63"/>
    <p:sldId id="1238" r:id="rId64"/>
    <p:sldId id="1013" r:id="rId65"/>
    <p:sldId id="977" r:id="rId6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13E8"/>
    <a:srgbClr val="BB9F43"/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7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1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5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871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1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20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3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png"/><Relationship Id="rId18" Type="http://schemas.openxmlformats.org/officeDocument/2006/relationships/image" Target="../media/image36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NULL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44.png"/><Relationship Id="rId5" Type="http://schemas.openxmlformats.org/officeDocument/2006/relationships/image" Target="../media/image381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37.png"/><Relationship Id="rId3" Type="http://schemas.openxmlformats.org/officeDocument/2006/relationships/image" Target="../media/image47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1.png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14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1240.png"/><Relationship Id="rId5" Type="http://schemas.openxmlformats.org/officeDocument/2006/relationships/image" Target="../media/image73.png"/><Relationship Id="rId15" Type="http://schemas.openxmlformats.org/officeDocument/2006/relationships/image" Target="../media/image510.png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134.png"/><Relationship Id="rId1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98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2.png"/><Relationship Id="rId5" Type="http://schemas.openxmlformats.org/officeDocument/2006/relationships/image" Target="../media/image100.png"/><Relationship Id="rId10" Type="http://schemas.openxmlformats.org/officeDocument/2006/relationships/image" Target="../media/image1121.png"/><Relationship Id="rId4" Type="http://schemas.openxmlformats.org/officeDocument/2006/relationships/image" Target="../media/image99.png"/><Relationship Id="rId9" Type="http://schemas.openxmlformats.org/officeDocument/2006/relationships/image" Target="../media/image1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690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5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6.png"/><Relationship Id="rId5" Type="http://schemas.openxmlformats.org/officeDocument/2006/relationships/image" Target="../media/image127.png"/><Relationship Id="rId10" Type="http://schemas.openxmlformats.org/officeDocument/2006/relationships/image" Target="../media/image135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140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153.png"/><Relationship Id="rId7" Type="http://schemas.openxmlformats.org/officeDocument/2006/relationships/image" Target="../media/image12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3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4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5.png"/><Relationship Id="rId7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5.png"/><Relationship Id="rId4" Type="http://schemas.openxmlformats.org/officeDocument/2006/relationships/image" Target="../media/image166.png"/><Relationship Id="rId9" Type="http://schemas.openxmlformats.org/officeDocument/2006/relationships/image" Target="../media/image1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5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80.png"/><Relationship Id="rId7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4.png"/><Relationship Id="rId7" Type="http://schemas.openxmlformats.org/officeDocument/2006/relationships/image" Target="../media/image18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91.png"/><Relationship Id="rId4" Type="http://schemas.openxmlformats.org/officeDocument/2006/relationships/image" Target="../media/image157.png"/><Relationship Id="rId9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23a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acts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</a:t>
            </a:r>
            <a:r>
              <a:rPr lang="en-US" sz="1600" b="1" dirty="0">
                <a:solidFill>
                  <a:srgbClr val="7030A0"/>
                </a:solidFill>
              </a:rPr>
              <a:t>unit</a:t>
            </a:r>
            <a:r>
              <a:rPr lang="en-US" sz="1600" dirty="0">
                <a:solidFill>
                  <a:srgbClr val="7030A0"/>
                </a:solidFill>
              </a:rPr>
              <a:t> modulus is a point on a </a:t>
            </a:r>
            <a:r>
              <a:rPr lang="en-US" sz="1600" b="1" dirty="0">
                <a:solidFill>
                  <a:srgbClr val="7030A0"/>
                </a:solidFill>
              </a:rPr>
              <a:t>unit</a:t>
            </a:r>
            <a:r>
              <a:rPr lang="en-US" sz="1600" dirty="0">
                <a:solidFill>
                  <a:srgbClr val="7030A0"/>
                </a:solidFill>
              </a:rPr>
              <a:t>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5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80682" y="6060414"/>
                <a:ext cx="45838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Now 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82" y="6060414"/>
                <a:ext cx="4583830" cy="369332"/>
              </a:xfrm>
              <a:prstGeom prst="rect">
                <a:avLst/>
              </a:prstGeom>
              <a:blipFill>
                <a:blip r:embed="rId16"/>
                <a:stretch>
                  <a:fillRect l="-9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338554"/>
              </a:xfrm>
              <a:prstGeom prst="rect">
                <a:avLst/>
              </a:prstGeom>
              <a:blipFill>
                <a:blip r:embed="rId1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34D9694-DF17-5BCA-3C79-4459CC4CDB71}"/>
              </a:ext>
            </a:extLst>
          </p:cNvPr>
          <p:cNvSpPr/>
          <p:nvPr/>
        </p:nvSpPr>
        <p:spPr>
          <a:xfrm>
            <a:off x="6229350" y="3968470"/>
            <a:ext cx="647700" cy="2572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0C8FB-346D-75F3-29F7-C0799D8245C2}"/>
              </a:ext>
            </a:extLst>
          </p:cNvPr>
          <p:cNvCxnSpPr>
            <a:stCxn id="5" idx="2"/>
            <a:endCxn id="52" idx="0"/>
          </p:cNvCxnSpPr>
          <p:nvPr/>
        </p:nvCxnSpPr>
        <p:spPr>
          <a:xfrm rot="16200000" flipH="1">
            <a:off x="6843105" y="3935811"/>
            <a:ext cx="937428" cy="151723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8313B-160B-78AB-7EB0-DFDAF76955AC}"/>
              </a:ext>
            </a:extLst>
          </p:cNvPr>
          <p:cNvSpPr/>
          <p:nvPr/>
        </p:nvSpPr>
        <p:spPr>
          <a:xfrm>
            <a:off x="2673597" y="6067425"/>
            <a:ext cx="141041" cy="1738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E1F5DFB-4E5E-9B7A-CF4B-D38A3B1253E4}"/>
              </a:ext>
            </a:extLst>
          </p:cNvPr>
          <p:cNvCxnSpPr>
            <a:stCxn id="52" idx="2"/>
            <a:endCxn id="28" idx="0"/>
          </p:cNvCxnSpPr>
          <p:nvPr/>
        </p:nvCxnSpPr>
        <p:spPr>
          <a:xfrm rot="5400000">
            <a:off x="5124416" y="3121402"/>
            <a:ext cx="565726" cy="5326321"/>
          </a:xfrm>
          <a:prstGeom prst="bentConnector3">
            <a:avLst>
              <a:gd name="adj1" fmla="val 6059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950B-44B0-B78B-FD12-D9EF7B1E7A4E}"/>
              </a:ext>
            </a:extLst>
          </p:cNvPr>
          <p:cNvSpPr/>
          <p:nvPr/>
        </p:nvSpPr>
        <p:spPr>
          <a:xfrm>
            <a:off x="4950619" y="4030813"/>
            <a:ext cx="561975" cy="324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A72AFDE-C9EC-DB23-8C45-A05A45400982}"/>
              </a:ext>
            </a:extLst>
          </p:cNvPr>
          <p:cNvCxnSpPr>
            <a:stCxn id="31" idx="0"/>
            <a:endCxn id="50" idx="0"/>
          </p:cNvCxnSpPr>
          <p:nvPr/>
        </p:nvCxnSpPr>
        <p:spPr>
          <a:xfrm rot="5400000" flipH="1" flipV="1">
            <a:off x="6557875" y="2518249"/>
            <a:ext cx="186297" cy="2838832"/>
          </a:xfrm>
          <a:prstGeom prst="bentConnector3">
            <a:avLst>
              <a:gd name="adj1" fmla="val 2227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61DD99-0870-2D97-7B6D-366C4F7ADAC5}"/>
              </a:ext>
            </a:extLst>
          </p:cNvPr>
          <p:cNvSpPr txBox="1"/>
          <p:nvPr/>
        </p:nvSpPr>
        <p:spPr>
          <a:xfrm>
            <a:off x="4464323" y="5440826"/>
            <a:ext cx="2991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Trig version of Pythagorean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7AEAD0-0B53-CDCA-713D-2CFD6C02E429}"/>
                  </a:ext>
                </a:extLst>
              </p:cNvPr>
              <p:cNvSpPr txBox="1"/>
              <p:nvPr/>
            </p:nvSpPr>
            <p:spPr>
              <a:xfrm>
                <a:off x="5231606" y="5014762"/>
                <a:ext cx="2120078" cy="33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sz="1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1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7AEAD0-0B53-CDCA-713D-2CFD6C02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606" y="5014762"/>
                <a:ext cx="2120078" cy="3354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E9ED92-EF79-C935-C28E-030CB752E372}"/>
              </a:ext>
            </a:extLst>
          </p:cNvPr>
          <p:cNvSpPr txBox="1"/>
          <p:nvPr/>
        </p:nvSpPr>
        <p:spPr>
          <a:xfrm>
            <a:off x="2587994" y="2543256"/>
            <a:ext cx="16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A </a:t>
            </a:r>
            <a:r>
              <a:rPr lang="en-US" sz="1400" b="1" dirty="0">
                <a:solidFill>
                  <a:srgbClr val="00B050"/>
                </a:solidFill>
              </a:rPr>
              <a:t>normalized</a:t>
            </a:r>
            <a:r>
              <a:rPr lang="en-US" sz="1400" dirty="0">
                <a:solidFill>
                  <a:srgbClr val="00B050"/>
                </a:solidFill>
              </a:rPr>
              <a:t> 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DD7A6-EBA6-5C75-87CA-6A0996461DF5}"/>
              </a:ext>
            </a:extLst>
          </p:cNvPr>
          <p:cNvSpPr txBox="1"/>
          <p:nvPr/>
        </p:nvSpPr>
        <p:spPr>
          <a:xfrm>
            <a:off x="4813283" y="2543256"/>
            <a:ext cx="16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Euler's Formula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B2B117-4CBB-6168-6D85-B9028142BC93}"/>
              </a:ext>
            </a:extLst>
          </p:cNvPr>
          <p:cNvSpPr txBox="1"/>
          <p:nvPr/>
        </p:nvSpPr>
        <p:spPr>
          <a:xfrm>
            <a:off x="3152329" y="3392525"/>
            <a:ext cx="16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Substitution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7BAA8-D9E8-31EA-68F0-7E1726EC63FB}"/>
              </a:ext>
            </a:extLst>
          </p:cNvPr>
          <p:cNvSpPr txBox="1"/>
          <p:nvPr/>
        </p:nvSpPr>
        <p:spPr>
          <a:xfrm>
            <a:off x="463778" y="3746570"/>
            <a:ext cx="1799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Multiply ket by scalar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A9B25B-4500-4D9F-7292-13E359DEEC00}"/>
              </a:ext>
            </a:extLst>
          </p:cNvPr>
          <p:cNvSpPr/>
          <p:nvPr/>
        </p:nvSpPr>
        <p:spPr>
          <a:xfrm>
            <a:off x="510699" y="3446990"/>
            <a:ext cx="164872" cy="213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5A9908-CD2F-8DC0-2CF8-6C277BE5555F}"/>
              </a:ext>
            </a:extLst>
          </p:cNvPr>
          <p:cNvSpPr/>
          <p:nvPr/>
        </p:nvSpPr>
        <p:spPr>
          <a:xfrm>
            <a:off x="510699" y="6142480"/>
            <a:ext cx="164872" cy="213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E03709A-02F1-4FE9-F481-60B4380C897F}"/>
              </a:ext>
            </a:extLst>
          </p:cNvPr>
          <p:cNvCxnSpPr>
            <a:stCxn id="24" idx="1"/>
            <a:endCxn id="47" idx="1"/>
          </p:cNvCxnSpPr>
          <p:nvPr/>
        </p:nvCxnSpPr>
        <p:spPr>
          <a:xfrm rot="10800000" flipV="1">
            <a:off x="416857" y="3553926"/>
            <a:ext cx="93842" cy="2688988"/>
          </a:xfrm>
          <a:prstGeom prst="bentConnector3">
            <a:avLst>
              <a:gd name="adj1" fmla="val 34360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  <p:bldP spid="5" grpId="0" animBg="1"/>
      <p:bldP spid="28" grpId="0" animBg="1"/>
      <p:bldP spid="31" grpId="0" animBg="1"/>
      <p:bldP spid="8" grpId="0"/>
      <p:bldP spid="12" grpId="0"/>
      <p:bldP spid="13" grpId="0"/>
      <p:bldP spid="16" grpId="0"/>
      <p:bldP spid="21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23a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F5AA91A-2035-E57F-AC6D-387DA9B2C1E2}"/>
              </a:ext>
            </a:extLst>
          </p:cNvPr>
          <p:cNvGrpSpPr/>
          <p:nvPr/>
        </p:nvGrpSpPr>
        <p:grpSpPr>
          <a:xfrm>
            <a:off x="4663455" y="2039498"/>
            <a:ext cx="1350754" cy="683764"/>
            <a:chOff x="3969318" y="1993436"/>
            <a:chExt cx="1350754" cy="6837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89D3B5-A47C-F84F-ECDD-36B94FC8B7D1}"/>
                    </a:ext>
                  </a:extLst>
                </p:cNvPr>
                <p:cNvSpPr txBox="1"/>
                <p:nvPr/>
              </p:nvSpPr>
              <p:spPr>
                <a:xfrm>
                  <a:off x="3969318" y="1993436"/>
                  <a:ext cx="132228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89D3B5-A47C-F84F-ECDD-36B94FC8B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318" y="1993436"/>
                  <a:ext cx="1322285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687" r="-1843" b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EA48AE-0577-3C22-5A77-967E70AD3427}"/>
                    </a:ext>
                  </a:extLst>
                </p:cNvPr>
                <p:cNvSpPr txBox="1"/>
                <p:nvPr/>
              </p:nvSpPr>
              <p:spPr>
                <a:xfrm>
                  <a:off x="3969318" y="2369423"/>
                  <a:ext cx="13507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EA48AE-0577-3C22-5A77-967E70AD3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318" y="2369423"/>
                  <a:ext cx="135075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604" r="-3604" b="-31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/>
              <p:nvPr/>
            </p:nvSpPr>
            <p:spPr>
              <a:xfrm>
                <a:off x="3555713" y="1327138"/>
                <a:ext cx="3564758" cy="319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713" y="1327138"/>
                <a:ext cx="3564758" cy="319703"/>
              </a:xfrm>
              <a:prstGeom prst="rect">
                <a:avLst/>
              </a:prstGeom>
              <a:blipFill>
                <a:blip r:embed="rId6"/>
                <a:stretch>
                  <a:fillRect l="-12991" t="-167308" r="-13846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A28D4BE-DA37-7643-D89D-CAEA60E93B1A}"/>
              </a:ext>
            </a:extLst>
          </p:cNvPr>
          <p:cNvGrpSpPr/>
          <p:nvPr/>
        </p:nvGrpSpPr>
        <p:grpSpPr>
          <a:xfrm>
            <a:off x="4038733" y="4751456"/>
            <a:ext cx="2763577" cy="1629272"/>
            <a:chOff x="3770742" y="4433221"/>
            <a:chExt cx="2763577" cy="16292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B65BB5-438D-91E2-AFDA-280FE3D7A39C}"/>
                    </a:ext>
                  </a:extLst>
                </p:cNvPr>
                <p:cNvSpPr txBox="1"/>
                <p:nvPr/>
              </p:nvSpPr>
              <p:spPr>
                <a:xfrm>
                  <a:off x="3770742" y="4433221"/>
                  <a:ext cx="2763577" cy="7523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B65BB5-438D-91E2-AFDA-280FE3D7A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742" y="4433221"/>
                  <a:ext cx="2763577" cy="7523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E09369-54B9-4900-28A0-A075BAD82869}"/>
                    </a:ext>
                  </a:extLst>
                </p:cNvPr>
                <p:cNvSpPr txBox="1"/>
                <p:nvPr/>
              </p:nvSpPr>
              <p:spPr>
                <a:xfrm>
                  <a:off x="3770742" y="5310171"/>
                  <a:ext cx="2646045" cy="7523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E09369-54B9-4900-28A0-A075BAD82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742" y="5310171"/>
                  <a:ext cx="2646045" cy="7523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/>
              <p:nvPr/>
            </p:nvSpPr>
            <p:spPr>
              <a:xfrm>
                <a:off x="3989007" y="3053673"/>
                <a:ext cx="2699650" cy="513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007" y="3053673"/>
                <a:ext cx="2699650" cy="5137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32A557B-B793-30E0-BBBB-4D3570F883CF}"/>
              </a:ext>
            </a:extLst>
          </p:cNvPr>
          <p:cNvGrpSpPr/>
          <p:nvPr/>
        </p:nvGrpSpPr>
        <p:grpSpPr>
          <a:xfrm>
            <a:off x="3721098" y="3773621"/>
            <a:ext cx="3235469" cy="624286"/>
            <a:chOff x="3218553" y="2778522"/>
            <a:chExt cx="3235469" cy="624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EA52713-F429-8A8E-3319-D01E89D63147}"/>
                    </a:ext>
                  </a:extLst>
                </p:cNvPr>
                <p:cNvSpPr txBox="1"/>
                <p:nvPr/>
              </p:nvSpPr>
              <p:spPr>
                <a:xfrm>
                  <a:off x="3218553" y="2778522"/>
                  <a:ext cx="1261179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EA52713-F429-8A8E-3319-D01E89D63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553" y="2778522"/>
                  <a:ext cx="1261179" cy="6223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0857E7-DE79-DDF3-EDD4-BCC5AB92F9A7}"/>
                    </a:ext>
                  </a:extLst>
                </p:cNvPr>
                <p:cNvSpPr txBox="1"/>
                <p:nvPr/>
              </p:nvSpPr>
              <p:spPr>
                <a:xfrm>
                  <a:off x="4856341" y="2780458"/>
                  <a:ext cx="1597681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0857E7-DE79-DDF3-EDD4-BCC5AB92F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341" y="2780458"/>
                  <a:ext cx="1597681" cy="62235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9EDCB3-F6D2-2809-1688-FD5C21CF1FD3}"/>
                  </a:ext>
                </a:extLst>
              </p:cNvPr>
              <p:cNvSpPr txBox="1"/>
              <p:nvPr/>
            </p:nvSpPr>
            <p:spPr>
              <a:xfrm>
                <a:off x="6688657" y="1730033"/>
                <a:ext cx="19440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Every latitude must have a singular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value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9EDCB3-F6D2-2809-1688-FD5C21CF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7" y="1730033"/>
                <a:ext cx="1944037" cy="923330"/>
              </a:xfrm>
              <a:prstGeom prst="rect">
                <a:avLst/>
              </a:prstGeom>
              <a:blipFill>
                <a:blip r:embed="rId1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173E6E-4B14-4FB8-7197-99CCCE2A1875}"/>
              </a:ext>
            </a:extLst>
          </p:cNvPr>
          <p:cNvCxnSpPr/>
          <p:nvPr/>
        </p:nvCxnSpPr>
        <p:spPr>
          <a:xfrm>
            <a:off x="6014209" y="2191698"/>
            <a:ext cx="94235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F5B083-130C-3698-B8A6-2B0D6384C609}"/>
              </a:ext>
            </a:extLst>
          </p:cNvPr>
          <p:cNvSpPr/>
          <p:nvPr/>
        </p:nvSpPr>
        <p:spPr>
          <a:xfrm>
            <a:off x="4663455" y="4136231"/>
            <a:ext cx="163378" cy="216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39B1F4-00F1-305B-1C6C-C3EBE2090138}"/>
              </a:ext>
            </a:extLst>
          </p:cNvPr>
          <p:cNvSpPr/>
          <p:nvPr/>
        </p:nvSpPr>
        <p:spPr>
          <a:xfrm>
            <a:off x="6638932" y="4134452"/>
            <a:ext cx="163378" cy="216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A9098E7-A9A7-6112-5083-CD953AADD282}"/>
              </a:ext>
            </a:extLst>
          </p:cNvPr>
          <p:cNvCxnSpPr>
            <a:stCxn id="25" idx="2"/>
            <a:endCxn id="32" idx="2"/>
          </p:cNvCxnSpPr>
          <p:nvPr/>
        </p:nvCxnSpPr>
        <p:spPr>
          <a:xfrm rot="5400000">
            <a:off x="6341758" y="3032227"/>
            <a:ext cx="1697783" cy="940055"/>
          </a:xfrm>
          <a:prstGeom prst="bentConnector3">
            <a:avLst>
              <a:gd name="adj1" fmla="val 11346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C1FA682-8684-1645-3270-B4356B3F8692}"/>
              </a:ext>
            </a:extLst>
          </p:cNvPr>
          <p:cNvCxnSpPr>
            <a:cxnSpLocks/>
            <a:stCxn id="25" idx="2"/>
            <a:endCxn id="30" idx="2"/>
          </p:cNvCxnSpPr>
          <p:nvPr/>
        </p:nvCxnSpPr>
        <p:spPr>
          <a:xfrm rot="5400000">
            <a:off x="5353129" y="2045378"/>
            <a:ext cx="1699562" cy="2915532"/>
          </a:xfrm>
          <a:prstGeom prst="bentConnector3">
            <a:avLst>
              <a:gd name="adj1" fmla="val 11345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8A2EAC-0D7A-58B6-7306-EDAE65AC8A8E}"/>
              </a:ext>
            </a:extLst>
          </p:cNvPr>
          <p:cNvSpPr txBox="1"/>
          <p:nvPr/>
        </p:nvSpPr>
        <p:spPr>
          <a:xfrm>
            <a:off x="3567659" y="2032855"/>
            <a:ext cx="827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poloidal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17CE6-9FE6-B25F-E537-FB0DA724A27F}"/>
              </a:ext>
            </a:extLst>
          </p:cNvPr>
          <p:cNvSpPr txBox="1"/>
          <p:nvPr/>
        </p:nvSpPr>
        <p:spPr>
          <a:xfrm>
            <a:off x="3571725" y="2389375"/>
            <a:ext cx="827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toroidal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8F1635-9E3B-75B9-7DE1-838096429EDF}"/>
                  </a:ext>
                </a:extLst>
              </p:cNvPr>
              <p:cNvSpPr txBox="1"/>
              <p:nvPr/>
            </p:nvSpPr>
            <p:spPr>
              <a:xfrm>
                <a:off x="7193638" y="5001928"/>
                <a:ext cx="14390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angle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</a:t>
                </a:r>
                <a:r>
                  <a:rPr lang="en-US" u="sng" dirty="0">
                    <a:solidFill>
                      <a:srgbClr val="7030A0"/>
                    </a:solidFill>
                  </a:rPr>
                  <a:t>not</a:t>
                </a:r>
                <a:r>
                  <a:rPr lang="en-US" dirty="0">
                    <a:solidFill>
                      <a:srgbClr val="7030A0"/>
                    </a:solidFill>
                  </a:rPr>
                  <a:t> affect the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8F1635-9E3B-75B9-7DE1-838096429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38" y="5001928"/>
                <a:ext cx="1439056" cy="1200329"/>
              </a:xfrm>
              <a:prstGeom prst="rect">
                <a:avLst/>
              </a:prstGeom>
              <a:blipFill>
                <a:blip r:embed="rId13"/>
                <a:stretch>
                  <a:fillRect l="-424" t="-3061" r="-847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8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30" grpId="0" animBg="1"/>
      <p:bldP spid="32" grpId="0" animBg="1"/>
      <p:bldP spid="3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B7583-AB71-34EB-C6E8-FE1B1CBF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45" y="1242468"/>
            <a:ext cx="6818510" cy="51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/>
              <p:nvPr/>
            </p:nvSpPr>
            <p:spPr>
              <a:xfrm>
                <a:off x="3218553" y="1957092"/>
                <a:ext cx="2699650" cy="513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1957092"/>
                <a:ext cx="2699650" cy="5137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/>
              <p:nvPr/>
            </p:nvSpPr>
            <p:spPr>
              <a:xfrm>
                <a:off x="3218553" y="1432333"/>
                <a:ext cx="3564758" cy="319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1432333"/>
                <a:ext cx="3564758" cy="319703"/>
              </a:xfrm>
              <a:prstGeom prst="rect">
                <a:avLst/>
              </a:prstGeom>
              <a:blipFill>
                <a:blip r:embed="rId4"/>
                <a:stretch>
                  <a:fillRect l="-13162" t="-167308" r="-13675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65BB5-438D-91E2-AFDA-280FE3D7A39C}"/>
                  </a:ext>
                </a:extLst>
              </p:cNvPr>
              <p:cNvSpPr txBox="1"/>
              <p:nvPr/>
            </p:nvSpPr>
            <p:spPr>
              <a:xfrm>
                <a:off x="2119824" y="3780828"/>
                <a:ext cx="5008229" cy="75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65BB5-438D-91E2-AFDA-280FE3D7A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24" y="3780828"/>
                <a:ext cx="5008229" cy="75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E6979-4F0A-3023-F4D6-37A833496BE6}"/>
                  </a:ext>
                </a:extLst>
              </p:cNvPr>
              <p:cNvSpPr txBox="1"/>
              <p:nvPr/>
            </p:nvSpPr>
            <p:spPr>
              <a:xfrm>
                <a:off x="2119823" y="4783134"/>
                <a:ext cx="5110630" cy="583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E6979-4F0A-3023-F4D6-37A83349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23" y="4783134"/>
                <a:ext cx="5110630" cy="583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95893-FB6F-0185-CDD0-62025C50085E}"/>
                  </a:ext>
                </a:extLst>
              </p:cNvPr>
              <p:cNvSpPr txBox="1"/>
              <p:nvPr/>
            </p:nvSpPr>
            <p:spPr>
              <a:xfrm>
                <a:off x="2139957" y="5616868"/>
                <a:ext cx="5064207" cy="637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95893-FB6F-0185-CDD0-62025C500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957" y="5616868"/>
                <a:ext cx="5064207" cy="6371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55649-4764-D4C8-3BA1-A916F86F5470}"/>
                  </a:ext>
                </a:extLst>
              </p:cNvPr>
              <p:cNvSpPr txBox="1"/>
              <p:nvPr/>
            </p:nvSpPr>
            <p:spPr>
              <a:xfrm>
                <a:off x="3218553" y="2778522"/>
                <a:ext cx="126117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55649-4764-D4C8-3BA1-A916F86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2778522"/>
                <a:ext cx="126117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33D72-3D8A-0BD7-01DE-5B5677B89D93}"/>
                  </a:ext>
                </a:extLst>
              </p:cNvPr>
              <p:cNvSpPr txBox="1"/>
              <p:nvPr/>
            </p:nvSpPr>
            <p:spPr>
              <a:xfrm>
                <a:off x="6969114" y="1521169"/>
                <a:ext cx="13222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33D72-3D8A-0BD7-01DE-5B5677B8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14" y="1521169"/>
                <a:ext cx="1322285" cy="307777"/>
              </a:xfrm>
              <a:prstGeom prst="rect">
                <a:avLst/>
              </a:prstGeom>
              <a:blipFill>
                <a:blip r:embed="rId9"/>
                <a:stretch>
                  <a:fillRect l="-3687" r="-1843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79A15-6C97-4D01-9607-7D8D94C4E334}"/>
                  </a:ext>
                </a:extLst>
              </p:cNvPr>
              <p:cNvSpPr txBox="1"/>
              <p:nvPr/>
            </p:nvSpPr>
            <p:spPr>
              <a:xfrm>
                <a:off x="6969114" y="1890849"/>
                <a:ext cx="1350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79A15-6C97-4D01-9607-7D8D94C4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14" y="1890849"/>
                <a:ext cx="1350754" cy="307777"/>
              </a:xfrm>
              <a:prstGeom prst="rect">
                <a:avLst/>
              </a:prstGeom>
              <a:blipFill>
                <a:blip r:embed="rId10"/>
                <a:stretch>
                  <a:fillRect l="-3604" r="-3604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BCA20-64C8-BD14-09D6-47828412428E}"/>
                  </a:ext>
                </a:extLst>
              </p:cNvPr>
              <p:cNvSpPr txBox="1"/>
              <p:nvPr/>
            </p:nvSpPr>
            <p:spPr>
              <a:xfrm>
                <a:off x="4856341" y="2780458"/>
                <a:ext cx="123232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BCA20-64C8-BD14-09D6-478284124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41" y="2780458"/>
                <a:ext cx="1232325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BF8379-14FD-5CFC-5AC9-9D8C6C1DCF21}"/>
                  </a:ext>
                </a:extLst>
              </p:cNvPr>
              <p:cNvSpPr txBox="1"/>
              <p:nvPr/>
            </p:nvSpPr>
            <p:spPr>
              <a:xfrm>
                <a:off x="135049" y="2500948"/>
                <a:ext cx="27068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Note: Probabilities require measurements, and we can't measure global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BF8379-14FD-5CFC-5AC9-9D8C6C1D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49" y="2500948"/>
                <a:ext cx="2706895" cy="1200329"/>
              </a:xfrm>
              <a:prstGeom prst="rect">
                <a:avLst/>
              </a:prstGeom>
              <a:blipFill>
                <a:blip r:embed="rId12"/>
                <a:stretch>
                  <a:fillRect l="-676" t="-2538" r="-247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87574EF-0A96-8AA2-70D9-FE96E7B3694A}"/>
              </a:ext>
            </a:extLst>
          </p:cNvPr>
          <p:cNvSpPr/>
          <p:nvPr/>
        </p:nvSpPr>
        <p:spPr>
          <a:xfrm>
            <a:off x="1771401" y="5066960"/>
            <a:ext cx="279881" cy="26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DE1665-78D9-3AB3-4E87-BE3D99270191}"/>
              </a:ext>
            </a:extLst>
          </p:cNvPr>
          <p:cNvSpPr txBox="1"/>
          <p:nvPr/>
        </p:nvSpPr>
        <p:spPr>
          <a:xfrm>
            <a:off x="7261557" y="5612283"/>
            <a:ext cx="158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50/50 </a:t>
            </a:r>
            <a:r>
              <a:rPr lang="en-US" b="1" dirty="0">
                <a:solidFill>
                  <a:srgbClr val="7030A0"/>
                </a:solidFill>
              </a:rPr>
              <a:t>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43F41-D2CF-D272-47E8-18AC866DDF1F}"/>
                  </a:ext>
                </a:extLst>
              </p:cNvPr>
              <p:cNvSpPr txBox="1"/>
              <p:nvPr/>
            </p:nvSpPr>
            <p:spPr>
              <a:xfrm>
                <a:off x="7285344" y="4018490"/>
                <a:ext cx="1541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the </a:t>
                </a:r>
                <a:r>
                  <a:rPr lang="en-US" b="1" dirty="0">
                    <a:solidFill>
                      <a:srgbClr val="7030A0"/>
                    </a:solidFill>
                  </a:rPr>
                  <a:t>z basis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43F41-D2CF-D272-47E8-18AC866D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344" y="4018490"/>
                <a:ext cx="1541384" cy="276999"/>
              </a:xfrm>
              <a:prstGeom prst="rect">
                <a:avLst/>
              </a:prstGeom>
              <a:blipFill>
                <a:blip r:embed="rId13"/>
                <a:stretch>
                  <a:fillRect l="-27668" t="-173913" r="-9486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5D367-5C98-86D5-070A-D137446D98EE}"/>
                  </a:ext>
                </a:extLst>
              </p:cNvPr>
              <p:cNvSpPr txBox="1"/>
              <p:nvPr/>
            </p:nvSpPr>
            <p:spPr>
              <a:xfrm>
                <a:off x="7285344" y="4936510"/>
                <a:ext cx="1541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the </a:t>
                </a:r>
                <a:r>
                  <a:rPr lang="en-US" b="1" dirty="0">
                    <a:solidFill>
                      <a:srgbClr val="7030A0"/>
                    </a:solidFill>
                  </a:rPr>
                  <a:t>z basis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5D367-5C98-86D5-070A-D137446D9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344" y="4936510"/>
                <a:ext cx="1541384" cy="276999"/>
              </a:xfrm>
              <a:prstGeom prst="rect">
                <a:avLst/>
              </a:prstGeom>
              <a:blipFill>
                <a:blip r:embed="rId14"/>
                <a:stretch>
                  <a:fillRect l="-27668" t="-180000" r="-9486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FDB2193-9DB3-678D-E1EE-E7888B032C6E}"/>
              </a:ext>
            </a:extLst>
          </p:cNvPr>
          <p:cNvSpPr/>
          <p:nvPr/>
        </p:nvSpPr>
        <p:spPr>
          <a:xfrm>
            <a:off x="5357813" y="1432333"/>
            <a:ext cx="230981" cy="2151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25724-EC8A-6FA5-9723-C2376FE81F54}"/>
              </a:ext>
            </a:extLst>
          </p:cNvPr>
          <p:cNvSpPr/>
          <p:nvPr/>
        </p:nvSpPr>
        <p:spPr>
          <a:xfrm>
            <a:off x="2308485" y="3391348"/>
            <a:ext cx="157397" cy="247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0EDF8-55C4-E7B1-62FF-A208DEBBCE8E}"/>
              </a:ext>
            </a:extLst>
          </p:cNvPr>
          <p:cNvCxnSpPr>
            <a:stCxn id="8" idx="3"/>
            <a:endCxn id="7" idx="0"/>
          </p:cNvCxnSpPr>
          <p:nvPr/>
        </p:nvCxnSpPr>
        <p:spPr>
          <a:xfrm flipV="1">
            <a:off x="2465882" y="1432333"/>
            <a:ext cx="3007422" cy="2082590"/>
          </a:xfrm>
          <a:prstGeom prst="bentConnector4">
            <a:avLst>
              <a:gd name="adj1" fmla="val 18174"/>
              <a:gd name="adj2" fmla="val 10881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0EA383-C74D-2777-19AF-DE58A2FCFD0B}"/>
              </a:ext>
            </a:extLst>
          </p:cNvPr>
          <p:cNvSpPr txBox="1"/>
          <p:nvPr/>
        </p:nvSpPr>
        <p:spPr>
          <a:xfrm>
            <a:off x="406608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29C-51E7-96AA-DBB6-151AC6C32029}"/>
                  </a:ext>
                </a:extLst>
              </p:cNvPr>
              <p:cNvSpPr txBox="1"/>
              <p:nvPr/>
            </p:nvSpPr>
            <p:spPr>
              <a:xfrm>
                <a:off x="2156342" y="3755674"/>
                <a:ext cx="619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29C-51E7-96AA-DBB6-151AC6C3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342" y="3755674"/>
                <a:ext cx="619080" cy="276999"/>
              </a:xfrm>
              <a:prstGeom prst="rect">
                <a:avLst/>
              </a:prstGeom>
              <a:blipFill>
                <a:blip r:embed="rId15"/>
                <a:stretch>
                  <a:fillRect l="-8911" r="-891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3821E-1EDA-16EB-7526-5A4901C00444}"/>
                  </a:ext>
                </a:extLst>
              </p:cNvPr>
              <p:cNvSpPr txBox="1"/>
              <p:nvPr/>
            </p:nvSpPr>
            <p:spPr>
              <a:xfrm>
                <a:off x="2149866" y="4702446"/>
                <a:ext cx="632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3821E-1EDA-16EB-7526-5A4901C0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866" y="4702446"/>
                <a:ext cx="632033" cy="276999"/>
              </a:xfrm>
              <a:prstGeom prst="rect">
                <a:avLst/>
              </a:prstGeom>
              <a:blipFill>
                <a:blip r:embed="rId16"/>
                <a:stretch>
                  <a:fillRect l="-8738" r="-58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303D6-AA49-4541-7642-C7F4204A0160}"/>
                  </a:ext>
                </a:extLst>
              </p:cNvPr>
              <p:cNvSpPr txBox="1"/>
              <p:nvPr/>
            </p:nvSpPr>
            <p:spPr>
              <a:xfrm>
                <a:off x="2021850" y="5447572"/>
                <a:ext cx="888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303D6-AA49-4541-7642-C7F4204A0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50" y="5447572"/>
                <a:ext cx="888064" cy="276999"/>
              </a:xfrm>
              <a:prstGeom prst="rect">
                <a:avLst/>
              </a:prstGeom>
              <a:blipFill>
                <a:blip r:embed="rId17"/>
                <a:stretch>
                  <a:fillRect l="-6207" t="-175556" r="-64828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5215B92-1D95-7DC6-5155-B5F35EF6F81B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41" y="509438"/>
            <a:ext cx="1524101" cy="183043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1A8D76-461A-1632-33DF-18C5CBBE6F36}"/>
              </a:ext>
            </a:extLst>
          </p:cNvPr>
          <p:cNvCxnSpPr>
            <a:cxnSpLocks/>
          </p:cNvCxnSpPr>
          <p:nvPr/>
        </p:nvCxnSpPr>
        <p:spPr>
          <a:xfrm>
            <a:off x="1416571" y="335065"/>
            <a:ext cx="0" cy="21358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1601324-3B99-9361-F680-E722D9369AF7}"/>
              </a:ext>
            </a:extLst>
          </p:cNvPr>
          <p:cNvSpPr txBox="1"/>
          <p:nvPr/>
        </p:nvSpPr>
        <p:spPr>
          <a:xfrm>
            <a:off x="387106" y="310729"/>
            <a:ext cx="809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The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z basis</a:t>
            </a:r>
          </a:p>
        </p:txBody>
      </p:sp>
    </p:spTree>
    <p:extLst>
      <p:ext uri="{BB962C8B-B14F-4D97-AF65-F5344CB8AC3E}">
        <p14:creationId xmlns:p14="http://schemas.microsoft.com/office/powerpoint/2010/main" val="261966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6" grpId="0"/>
      <p:bldP spid="3" grpId="0"/>
      <p:bldP spid="12" grpId="0"/>
      <p:bldP spid="13" grpId="0"/>
      <p:bldP spid="14" grpId="0"/>
      <p:bldP spid="16" grpId="0"/>
      <p:bldP spid="17" grpId="0"/>
      <p:bldP spid="18" grpId="0"/>
      <p:bldP spid="24" grpId="0"/>
      <p:bldP spid="25" grpId="0"/>
      <p:bldP spid="26" grpId="0"/>
      <p:bldP spid="7" grpId="0" animBg="1"/>
      <p:bldP spid="9" grpId="0"/>
      <p:bldP spid="15" grpId="0"/>
      <p:bldP spid="2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5328520" y="1876630"/>
                <a:ext cx="1191160" cy="315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520" y="1876630"/>
                <a:ext cx="1191160" cy="315792"/>
              </a:xfrm>
              <a:prstGeom prst="rect">
                <a:avLst/>
              </a:prstGeom>
              <a:blipFill>
                <a:blip r:embed="rId4"/>
                <a:stretch>
                  <a:fillRect l="-4082" t="-3846" r="-40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780757" y="3564322"/>
            <a:ext cx="385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Hadamard gate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45892" y="3483486"/>
            <a:ext cx="178947" cy="254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272360" y="5198382"/>
            <a:ext cx="338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 of 50% zero, 50% 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A5915-074D-CDF5-6DA4-10451512C2F9}"/>
              </a:ext>
            </a:extLst>
          </p:cNvPr>
          <p:cNvSpPr/>
          <p:nvPr/>
        </p:nvSpPr>
        <p:spPr>
          <a:xfrm>
            <a:off x="3161661" y="2848996"/>
            <a:ext cx="271088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67C25-72EF-2C2D-832C-134BFC19110A}"/>
              </a:ext>
            </a:extLst>
          </p:cNvPr>
          <p:cNvSpPr/>
          <p:nvPr/>
        </p:nvSpPr>
        <p:spPr>
          <a:xfrm>
            <a:off x="6219807" y="3227652"/>
            <a:ext cx="218121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4B8CC5-7145-F6C9-217F-4605D680BF53}"/>
              </a:ext>
            </a:extLst>
          </p:cNvPr>
          <p:cNvSpPr/>
          <p:nvPr/>
        </p:nvSpPr>
        <p:spPr>
          <a:xfrm>
            <a:off x="2897727" y="3191343"/>
            <a:ext cx="162179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AD98DB-518F-DEEB-4C20-A4CDF3854C0E}"/>
              </a:ext>
            </a:extLst>
          </p:cNvPr>
          <p:cNvCxnSpPr>
            <a:cxnSpLocks/>
          </p:cNvCxnSpPr>
          <p:nvPr/>
        </p:nvCxnSpPr>
        <p:spPr>
          <a:xfrm flipV="1">
            <a:off x="2817485" y="4676931"/>
            <a:ext cx="484632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8B66B8-8CD4-879D-85B1-E6404E63C90A}"/>
              </a:ext>
            </a:extLst>
          </p:cNvPr>
          <p:cNvCxnSpPr>
            <a:cxnSpLocks/>
          </p:cNvCxnSpPr>
          <p:nvPr/>
        </p:nvCxnSpPr>
        <p:spPr>
          <a:xfrm flipH="1" flipV="1">
            <a:off x="2819293" y="4676666"/>
            <a:ext cx="481016" cy="3297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818D0D-E3AC-CAC8-0B72-AEB7DA084BEF}"/>
              </a:ext>
            </a:extLst>
          </p:cNvPr>
          <p:cNvCxnSpPr>
            <a:cxnSpLocks/>
          </p:cNvCxnSpPr>
          <p:nvPr/>
        </p:nvCxnSpPr>
        <p:spPr>
          <a:xfrm flipH="1" flipV="1">
            <a:off x="5837793" y="4694634"/>
            <a:ext cx="228600" cy="228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27115-0198-3E29-C75F-3C2D45EE0E79}"/>
              </a:ext>
            </a:extLst>
          </p:cNvPr>
          <p:cNvCxnSpPr>
            <a:cxnSpLocks/>
          </p:cNvCxnSpPr>
          <p:nvPr/>
        </p:nvCxnSpPr>
        <p:spPr>
          <a:xfrm flipH="1">
            <a:off x="5837793" y="4693444"/>
            <a:ext cx="228600" cy="2309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BB8FE7-3FB1-D006-075D-61238AF28DE5}"/>
              </a:ext>
            </a:extLst>
          </p:cNvPr>
          <p:cNvSpPr txBox="1"/>
          <p:nvPr/>
        </p:nvSpPr>
        <p:spPr>
          <a:xfrm>
            <a:off x="5803190" y="2178850"/>
            <a:ext cx="74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Phase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"</a:t>
            </a:r>
            <a:r>
              <a:rPr lang="en-US" sz="1400" b="1" dirty="0">
                <a:solidFill>
                  <a:srgbClr val="00B050"/>
                </a:solidFill>
              </a:rPr>
              <a:t>S</a:t>
            </a:r>
            <a:r>
              <a:rPr lang="en-US" sz="1400" dirty="0">
                <a:solidFill>
                  <a:srgbClr val="00B050"/>
                </a:solidFill>
              </a:rPr>
              <a:t>hift"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AC7FB-8E1E-B473-637C-50559C5E149B}"/>
              </a:ext>
            </a:extLst>
          </p:cNvPr>
          <p:cNvSpPr txBox="1"/>
          <p:nvPr/>
        </p:nvSpPr>
        <p:spPr>
          <a:xfrm>
            <a:off x="7278560" y="2178850"/>
            <a:ext cx="74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Phase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"</a:t>
            </a:r>
            <a:r>
              <a:rPr lang="en-US" sz="1400" b="1" dirty="0">
                <a:solidFill>
                  <a:srgbClr val="00B050"/>
                </a:solidFill>
              </a:rPr>
              <a:t>T</a:t>
            </a:r>
            <a:r>
              <a:rPr lang="en-US" sz="1400" dirty="0">
                <a:solidFill>
                  <a:srgbClr val="00B050"/>
                </a:solidFill>
              </a:rPr>
              <a:t>wist"</a:t>
            </a:r>
          </a:p>
        </p:txBody>
      </p: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5" grpId="0" animBg="1"/>
      <p:bldP spid="16" grpId="0" animBg="1"/>
      <p:bldP spid="18" grpId="0" animBg="1"/>
      <p:bldP spid="5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B7F46-7650-17C4-2F63-4207475D4B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165" y="4158626"/>
            <a:ext cx="8543663" cy="256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1FBEC-514E-4B62-7AAA-552F2EAD9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77" y="1229526"/>
            <a:ext cx="8257840" cy="2750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A11-517E-E40E-D286-2B25DB10BB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986" y="1752241"/>
            <a:ext cx="4156023" cy="4156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>
                <a:solidFill>
                  <a:srgbClr val="7030A0"/>
                </a:solidFill>
              </a:rPr>
              <a:t>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541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1317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3" y="3121824"/>
            <a:ext cx="119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act only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6735550" y="5617687"/>
            <a:ext cx="2057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CNOT</a:t>
            </a:r>
            <a:r>
              <a:rPr lang="en-US" sz="1400" dirty="0">
                <a:solidFill>
                  <a:srgbClr val="7030A0"/>
                </a:solidFill>
              </a:rPr>
              <a:t> is reversible and </a:t>
            </a:r>
            <a:r>
              <a:rPr lang="en-US" sz="1400" u="sng" dirty="0">
                <a:solidFill>
                  <a:srgbClr val="7030A0"/>
                </a:solidFill>
              </a:rPr>
              <a:t>universal</a:t>
            </a:r>
            <a:r>
              <a:rPr lang="en-US" sz="1400" dirty="0">
                <a:solidFill>
                  <a:srgbClr val="7030A0"/>
                </a:solidFill>
              </a:rPr>
              <a:t> for Quantum computing</a:t>
            </a:r>
            <a:endParaRPr lang="en-US" sz="1400" u="sng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E801-93E3-2094-E8FE-6742C7525D7F}"/>
              </a:ext>
            </a:extLst>
          </p:cNvPr>
          <p:cNvSpPr txBox="1"/>
          <p:nvPr/>
        </p:nvSpPr>
        <p:spPr>
          <a:xfrm>
            <a:off x="2933988" y="331014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A02C-D43C-1B65-3DDB-B6FF7F6A7B57}"/>
              </a:ext>
            </a:extLst>
          </p:cNvPr>
          <p:cNvSpPr txBox="1"/>
          <p:nvPr/>
        </p:nvSpPr>
        <p:spPr>
          <a:xfrm>
            <a:off x="2933988" y="4328340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02BD2-EFBA-BD97-2D61-946FED9F9DEC}"/>
              </a:ext>
            </a:extLst>
          </p:cNvPr>
          <p:cNvSpPr txBox="1"/>
          <p:nvPr/>
        </p:nvSpPr>
        <p:spPr>
          <a:xfrm>
            <a:off x="6319616" y="331353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03BE-069D-DA55-1FC2-7ADE80967B04}"/>
              </a:ext>
            </a:extLst>
          </p:cNvPr>
          <p:cNvSpPr txBox="1"/>
          <p:nvPr/>
        </p:nvSpPr>
        <p:spPr>
          <a:xfrm>
            <a:off x="6319616" y="434772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FD8A8-80D8-92EC-AEFC-6C0AE6FCFA62}"/>
              </a:ext>
            </a:extLst>
          </p:cNvPr>
          <p:cNvSpPr txBox="1"/>
          <p:nvPr/>
        </p:nvSpPr>
        <p:spPr>
          <a:xfrm>
            <a:off x="717417" y="1348543"/>
            <a:ext cx="13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Reversible?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94830679-98B8-6EDD-1657-1FD602C26162}"/>
              </a:ext>
            </a:extLst>
          </p:cNvPr>
          <p:cNvSpPr/>
          <p:nvPr/>
        </p:nvSpPr>
        <p:spPr>
          <a:xfrm>
            <a:off x="4257352" y="3478710"/>
            <a:ext cx="367036" cy="11742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6B552-3528-1D9D-7DF9-9D7C5100CF2B}"/>
              </a:ext>
            </a:extLst>
          </p:cNvPr>
          <p:cNvSpPr txBox="1"/>
          <p:nvPr/>
        </p:nvSpPr>
        <p:spPr>
          <a:xfrm>
            <a:off x="4695404" y="4195817"/>
            <a:ext cx="76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  <p:bldP spid="9" grpId="0"/>
      <p:bldP spid="37" grpId="0"/>
      <p:bldP spid="38" grpId="0"/>
      <p:bldP spid="39" grpId="0"/>
      <p:bldP spid="11" grpId="0"/>
      <p:bldP spid="13" grpId="0" animBg="1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4D5E1-9D0A-5673-E8A6-AC309F7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90675"/>
            <a:ext cx="8096250" cy="3676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AFA5F-8ACE-3F16-28A0-3B87D87D25DA}"/>
              </a:ext>
            </a:extLst>
          </p:cNvPr>
          <p:cNvSpPr/>
          <p:nvPr/>
        </p:nvSpPr>
        <p:spPr>
          <a:xfrm>
            <a:off x="1199213" y="4159770"/>
            <a:ext cx="509666" cy="209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C1D2-689B-EE88-29AF-8B1981A6CE9C}"/>
              </a:ext>
            </a:extLst>
          </p:cNvPr>
          <p:cNvSpPr/>
          <p:nvPr/>
        </p:nvSpPr>
        <p:spPr>
          <a:xfrm>
            <a:off x="7213744" y="4769370"/>
            <a:ext cx="182964" cy="2298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87750-FECD-E829-25C7-010438BD31BD}"/>
              </a:ext>
            </a:extLst>
          </p:cNvPr>
          <p:cNvSpPr/>
          <p:nvPr/>
        </p:nvSpPr>
        <p:spPr>
          <a:xfrm>
            <a:off x="7959075" y="4769370"/>
            <a:ext cx="164421" cy="2298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/>
              <p:nvPr/>
            </p:nvSpPr>
            <p:spPr>
              <a:xfrm>
                <a:off x="2334718" y="5617184"/>
                <a:ext cx="44745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Note: We cannot apply a negative phase angle to a 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</a:t>
                </a:r>
                <a:r>
                  <a:rPr lang="en-US" dirty="0">
                    <a:solidFill>
                      <a:srgbClr val="7030A0"/>
                    </a:solidFill>
                  </a:rPr>
                  <a:t>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18" y="5617184"/>
                <a:ext cx="4474564" cy="923330"/>
              </a:xfrm>
              <a:prstGeom prst="rect">
                <a:avLst/>
              </a:prstGeom>
              <a:blipFill>
                <a:blip r:embed="rId4"/>
                <a:stretch>
                  <a:fillRect t="-18421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5A625A7-1AA5-558D-F519-0A2F44AA5016}"/>
              </a:ext>
            </a:extLst>
          </p:cNvPr>
          <p:cNvSpPr/>
          <p:nvPr/>
        </p:nvSpPr>
        <p:spPr>
          <a:xfrm>
            <a:off x="7212807" y="4532351"/>
            <a:ext cx="182964" cy="2298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02B87-84B9-8518-26F7-F00CC83DA007}"/>
              </a:ext>
            </a:extLst>
          </p:cNvPr>
          <p:cNvSpPr/>
          <p:nvPr/>
        </p:nvSpPr>
        <p:spPr>
          <a:xfrm>
            <a:off x="7958138" y="4532351"/>
            <a:ext cx="164421" cy="2298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885839-3DE5-E309-C8A1-BA07FEEDB022}"/>
              </a:ext>
            </a:extLst>
          </p:cNvPr>
          <p:cNvSpPr/>
          <p:nvPr/>
        </p:nvSpPr>
        <p:spPr>
          <a:xfrm>
            <a:off x="6086007" y="4646951"/>
            <a:ext cx="247337" cy="2298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CCD8F3-4A3C-803A-16EB-D3AAA47FA16D}"/>
              </a:ext>
            </a:extLst>
          </p:cNvPr>
          <p:cNvCxnSpPr/>
          <p:nvPr/>
        </p:nvCxnSpPr>
        <p:spPr>
          <a:xfrm flipH="1" flipV="1">
            <a:off x="1214203" y="4869306"/>
            <a:ext cx="419725" cy="52715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7" grpId="0"/>
      <p:bldP spid="12" grpId="0" animBg="1"/>
      <p:bldP spid="13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23a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Leverage the difference between amplitude and probability to encode extra information into a qubit's </a:t>
            </a:r>
            <a:r>
              <a:rPr lang="en-US" sz="2400" b="1" dirty="0">
                <a:solidFill>
                  <a:srgbClr val="7030A0"/>
                </a:solidFill>
              </a:rPr>
              <a:t>phase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865A6-DC58-7EA0-6732-FA815B648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622" y="1907354"/>
            <a:ext cx="3991109" cy="2068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24DF4-EDFB-5591-2F22-8FB7566631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269" y="1907354"/>
            <a:ext cx="3991109" cy="206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627B5-E771-F742-0543-42E307F698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5316" y="4424404"/>
            <a:ext cx="4473369" cy="20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87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1227565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1227565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Acts only if </a:t>
                </a:r>
                <a:r>
                  <a:rPr lang="en-US" u="sng" dirty="0">
                    <a:solidFill>
                      <a:srgbClr val="0070C0"/>
                    </a:solidFill>
                  </a:rPr>
                  <a:t>both</a:t>
                </a:r>
                <a:r>
                  <a:rPr lang="en-US" dirty="0">
                    <a:solidFill>
                      <a:srgbClr val="0070C0"/>
                    </a:solidFill>
                  </a:rPr>
                  <a:t>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and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</a:t>
                </a:r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4301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686863"/>
            <a:ext cx="2455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The </a:t>
            </a:r>
            <a:r>
              <a:rPr lang="en-US" sz="1600" b="1" dirty="0">
                <a:solidFill>
                  <a:srgbClr val="00B050"/>
                </a:solidFill>
              </a:rPr>
              <a:t>CCNOT</a:t>
            </a:r>
            <a:r>
              <a:rPr lang="en-US" sz="1600" dirty="0">
                <a:solidFill>
                  <a:srgbClr val="00B050"/>
                </a:solidFill>
              </a:rPr>
              <a:t> is reversible and </a:t>
            </a:r>
            <a:r>
              <a:rPr lang="en-US" sz="1600" u="sng" dirty="0">
                <a:solidFill>
                  <a:srgbClr val="00B050"/>
                </a:solidFill>
              </a:rPr>
              <a:t>universal</a:t>
            </a:r>
            <a:r>
              <a:rPr lang="en-US" sz="1600" dirty="0">
                <a:solidFill>
                  <a:srgbClr val="00B050"/>
                </a:solidFill>
              </a:rPr>
              <a:t> for </a:t>
            </a:r>
            <a:r>
              <a:rPr lang="en-US" sz="1600" i="1" dirty="0">
                <a:solidFill>
                  <a:srgbClr val="00B050"/>
                </a:solidFill>
              </a:rPr>
              <a:t>both</a:t>
            </a:r>
            <a:r>
              <a:rPr lang="en-US" sz="1600" dirty="0">
                <a:solidFill>
                  <a:srgbClr val="00B050"/>
                </a:solidFill>
              </a:rPr>
              <a:t> Boolean &amp; Quantum computing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255638" y="5963828"/>
            <a:ext cx="1253247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AA32-7A1E-EACA-1640-9C27781B786F}"/>
              </a:ext>
            </a:extLst>
          </p:cNvPr>
          <p:cNvSpPr txBox="1"/>
          <p:nvPr/>
        </p:nvSpPr>
        <p:spPr>
          <a:xfrm>
            <a:off x="1020926" y="282957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82BA-305B-9AA5-3E92-8B3085CC213E}"/>
              </a:ext>
            </a:extLst>
          </p:cNvPr>
          <p:cNvSpPr txBox="1"/>
          <p:nvPr/>
        </p:nvSpPr>
        <p:spPr>
          <a:xfrm>
            <a:off x="1022495" y="365909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453BE-B78A-3399-2314-5D6FE2094CA9}"/>
              </a:ext>
            </a:extLst>
          </p:cNvPr>
          <p:cNvSpPr txBox="1"/>
          <p:nvPr/>
        </p:nvSpPr>
        <p:spPr>
          <a:xfrm>
            <a:off x="1020926" y="4558473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33AD8-3F3C-F222-53DF-DF90353647BA}"/>
              </a:ext>
            </a:extLst>
          </p:cNvPr>
          <p:cNvSpPr txBox="1"/>
          <p:nvPr/>
        </p:nvSpPr>
        <p:spPr>
          <a:xfrm>
            <a:off x="3972687" y="2826526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9E664-92C0-C214-C2B3-017BBE818525}"/>
              </a:ext>
            </a:extLst>
          </p:cNvPr>
          <p:cNvSpPr txBox="1"/>
          <p:nvPr/>
        </p:nvSpPr>
        <p:spPr>
          <a:xfrm>
            <a:off x="3974256" y="3656039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F1E4-94CD-28D7-4249-2D79DD541C2E}"/>
              </a:ext>
            </a:extLst>
          </p:cNvPr>
          <p:cNvSpPr txBox="1"/>
          <p:nvPr/>
        </p:nvSpPr>
        <p:spPr>
          <a:xfrm>
            <a:off x="3972687" y="455542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E7D5A-64E9-725D-729B-B3708E4A4F4C}"/>
              </a:ext>
            </a:extLst>
          </p:cNvPr>
          <p:cNvSpPr/>
          <p:nvPr/>
        </p:nvSpPr>
        <p:spPr>
          <a:xfrm>
            <a:off x="6064451" y="5956618"/>
            <a:ext cx="486251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3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The </a:t>
            </a:r>
            <a:r>
              <a:rPr lang="en-US" sz="1600" b="1" dirty="0">
                <a:solidFill>
                  <a:srgbClr val="00B050"/>
                </a:solidFill>
              </a:rPr>
              <a:t>CSWAP</a:t>
            </a:r>
            <a:r>
              <a:rPr lang="en-US" sz="1600" dirty="0">
                <a:solidFill>
                  <a:srgbClr val="00B050"/>
                </a:solidFill>
              </a:rPr>
              <a:t> is reversible and </a:t>
            </a:r>
            <a:r>
              <a:rPr lang="en-US" sz="1600" u="sng" dirty="0">
                <a:solidFill>
                  <a:srgbClr val="00B050"/>
                </a:solidFill>
              </a:rPr>
              <a:t>universal</a:t>
            </a:r>
            <a:r>
              <a:rPr lang="en-US" sz="1600" dirty="0">
                <a:solidFill>
                  <a:srgbClr val="00B050"/>
                </a:solidFill>
              </a:rPr>
              <a:t> for Quantum computing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92AB00-3BAF-C383-2603-74460D712AAB}"/>
              </a:ext>
            </a:extLst>
          </p:cNvPr>
          <p:cNvSpPr txBox="1"/>
          <p:nvPr/>
        </p:nvSpPr>
        <p:spPr>
          <a:xfrm>
            <a:off x="1020926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69D59-000E-E4E4-B2D0-34BDE3470074}"/>
              </a:ext>
            </a:extLst>
          </p:cNvPr>
          <p:cNvSpPr txBox="1"/>
          <p:nvPr/>
        </p:nvSpPr>
        <p:spPr>
          <a:xfrm>
            <a:off x="1022495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F1003-3E4F-3CF6-2E81-84B51D362FC7}"/>
              </a:ext>
            </a:extLst>
          </p:cNvPr>
          <p:cNvSpPr txBox="1"/>
          <p:nvPr/>
        </p:nvSpPr>
        <p:spPr>
          <a:xfrm>
            <a:off x="1020926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2B1C6-D193-6DAD-4358-4A5569EC36E1}"/>
              </a:ext>
            </a:extLst>
          </p:cNvPr>
          <p:cNvSpPr txBox="1"/>
          <p:nvPr/>
        </p:nvSpPr>
        <p:spPr>
          <a:xfrm>
            <a:off x="3972687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ED5BA-0257-B895-B2FC-463C9755AAAE}"/>
              </a:ext>
            </a:extLst>
          </p:cNvPr>
          <p:cNvSpPr txBox="1"/>
          <p:nvPr/>
        </p:nvSpPr>
        <p:spPr>
          <a:xfrm>
            <a:off x="3974256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3EAE6-1D54-C136-A862-A688896DA66D}"/>
              </a:ext>
            </a:extLst>
          </p:cNvPr>
          <p:cNvSpPr txBox="1"/>
          <p:nvPr/>
        </p:nvSpPr>
        <p:spPr>
          <a:xfrm>
            <a:off x="3972687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unitary matrices like X, Y, Z, S, T, and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E3398-7EFD-48BD-2162-25C7EA991FE3}"/>
              </a:ext>
            </a:extLst>
          </p:cNvPr>
          <p:cNvSpPr txBox="1"/>
          <p:nvPr/>
        </p:nvSpPr>
        <p:spPr>
          <a:xfrm>
            <a:off x="779488" y="2374291"/>
            <a:ext cx="7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D7BB-588C-9113-FB92-E2F132FB0B65}"/>
              </a:ext>
            </a:extLst>
          </p:cNvPr>
          <p:cNvSpPr txBox="1"/>
          <p:nvPr/>
        </p:nvSpPr>
        <p:spPr>
          <a:xfrm>
            <a:off x="728271" y="3817740"/>
            <a:ext cx="91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CCNOT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4858-4834-1EE9-7D3D-7CD0B542591F}"/>
              </a:ext>
            </a:extLst>
          </p:cNvPr>
          <p:cNvSpPr/>
          <p:nvPr/>
        </p:nvSpPr>
        <p:spPr>
          <a:xfrm>
            <a:off x="442210" y="3641696"/>
            <a:ext cx="8214610" cy="279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9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1994256" y="1478070"/>
            <a:ext cx="51554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 three CNOT gates </a:t>
            </a:r>
            <a:r>
              <a:rPr lang="en-US" i="1" dirty="0">
                <a:solidFill>
                  <a:srgbClr val="7030A0"/>
                </a:solidFill>
              </a:rPr>
              <a:t>or</a:t>
            </a:r>
            <a:r>
              <a:rPr lang="en-US" dirty="0">
                <a:solidFill>
                  <a:srgbClr val="7030A0"/>
                </a:solidFill>
              </a:rPr>
              <a:t> six Hadamard Gates + three CZ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81809-06B5-469F-37BB-D997479E1905}"/>
              </a:ext>
            </a:extLst>
          </p:cNvPr>
          <p:cNvSpPr txBox="1"/>
          <p:nvPr/>
        </p:nvSpPr>
        <p:spPr>
          <a:xfrm>
            <a:off x="2975545" y="5722682"/>
            <a:ext cx="1678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unitary matrix for a </a:t>
            </a:r>
            <a:r>
              <a:rPr lang="en-US" sz="1400" b="1" dirty="0">
                <a:solidFill>
                  <a:srgbClr val="7030A0"/>
                </a:solidFill>
              </a:rPr>
              <a:t>SWAP</a:t>
            </a:r>
            <a:r>
              <a:rPr lang="en-US" sz="1400" dirty="0">
                <a:solidFill>
                  <a:srgbClr val="7030A0"/>
                </a:solidFill>
              </a:rPr>
              <a:t> gate </a:t>
            </a:r>
          </a:p>
        </p:txBody>
      </p:sp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4945625" y="5292545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Note: these two are </a:t>
            </a:r>
            <a:r>
              <a:rPr lang="en-US" b="1" u="sng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the same </a:t>
            </a:r>
            <a:r>
              <a:rPr lang="en-US" i="1" dirty="0">
                <a:solidFill>
                  <a:srgbClr val="7030A0"/>
                </a:solidFill>
              </a:rPr>
              <a:t>states,</a:t>
            </a:r>
            <a:r>
              <a:rPr lang="en-US" dirty="0">
                <a:solidFill>
                  <a:srgbClr val="7030A0"/>
                </a:solidFill>
              </a:rPr>
              <a:t> yet they have the same </a:t>
            </a:r>
            <a:r>
              <a:rPr lang="en-US" b="1" dirty="0">
                <a:solidFill>
                  <a:srgbClr val="7030A0"/>
                </a:solidFill>
              </a:rPr>
              <a:t>expectation</a:t>
            </a:r>
            <a:r>
              <a:rPr lang="en-US" dirty="0">
                <a:solidFill>
                  <a:srgbClr val="7030A0"/>
                </a:solidFill>
              </a:rPr>
              <a:t> values (probabilities)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BD7FC-FC67-ECDA-721C-EC50F5F5AA97}"/>
              </a:ext>
            </a:extLst>
          </p:cNvPr>
          <p:cNvSpPr/>
          <p:nvPr/>
        </p:nvSpPr>
        <p:spPr>
          <a:xfrm>
            <a:off x="1000125" y="4691921"/>
            <a:ext cx="154118" cy="15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B1B53-680F-BA56-02FA-C947F12E8640}"/>
              </a:ext>
            </a:extLst>
          </p:cNvPr>
          <p:cNvSpPr/>
          <p:nvPr/>
        </p:nvSpPr>
        <p:spPr>
          <a:xfrm>
            <a:off x="3835765" y="436664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D70-D157-79CD-0484-E8437DC0A699}"/>
              </a:ext>
            </a:extLst>
          </p:cNvPr>
          <p:cNvSpPr/>
          <p:nvPr/>
        </p:nvSpPr>
        <p:spPr>
          <a:xfrm>
            <a:off x="2382280" y="452228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AED349-D381-6828-0CF9-E3B6A3BE2DF4}"/>
              </a:ext>
            </a:extLst>
          </p:cNvPr>
          <p:cNvCxnSpPr/>
          <p:nvPr/>
        </p:nvCxnSpPr>
        <p:spPr>
          <a:xfrm flipH="1" flipV="1">
            <a:off x="5742346" y="4939259"/>
            <a:ext cx="201254" cy="30052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5A4284-D165-D012-AD91-BC03148DA6E8}"/>
              </a:ext>
            </a:extLst>
          </p:cNvPr>
          <p:cNvCxnSpPr>
            <a:cxnSpLocks/>
          </p:cNvCxnSpPr>
          <p:nvPr/>
        </p:nvCxnSpPr>
        <p:spPr>
          <a:xfrm flipV="1">
            <a:off x="6524077" y="4939259"/>
            <a:ext cx="201254" cy="30052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  <p:bldP spid="3" grpId="0" animBg="1"/>
      <p:bldP spid="15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14a - Slide 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E3178-C324-63EE-07DC-C5038A175579}"/>
                  </a:ext>
                </a:extLst>
              </p:cNvPr>
              <p:cNvSpPr txBox="1"/>
              <p:nvPr/>
            </p:nvSpPr>
            <p:spPr>
              <a:xfrm>
                <a:off x="162034" y="2543769"/>
                <a:ext cx="1782899" cy="1116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𝑁𝑂𝑇</m:t>
                        </m:r>
                      </m:e>
                    </m:rad>
                  </m:oMath>
                </a14:m>
                <a:r>
                  <a:rPr lang="en-US" sz="1200" dirty="0">
                    <a:solidFill>
                      <a:srgbClr val="00B050"/>
                    </a:solidFill>
                  </a:rPr>
                  <a:t> is Unitary</a:t>
                </a:r>
                <a:endParaRPr lang="en-US" sz="12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𝑁𝑂𝑇</m:t>
                              </m:r>
                            </m:e>
                          </m:rad>
                        </m:e>
                      </m:d>
                      <m:r>
                        <a:rPr lang="en-US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𝑁𝑂𝑇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200" b="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12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E3178-C324-63EE-07DC-C5038A175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34" y="2543769"/>
                <a:ext cx="1782899" cy="11162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3B4AE267-F306-514D-1F2E-BB6B388C448C}"/>
              </a:ext>
            </a:extLst>
          </p:cNvPr>
          <p:cNvSpPr/>
          <p:nvPr/>
        </p:nvSpPr>
        <p:spPr>
          <a:xfrm>
            <a:off x="6219648" y="1246317"/>
            <a:ext cx="2074245" cy="36512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77578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424528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46969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072" y="4973869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382091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716156"/>
            <a:ext cx="514662" cy="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1031864" y="1798963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8" y="2020032"/>
            <a:ext cx="187177" cy="2528393"/>
          </a:xfrm>
          <a:prstGeom prst="bentConnector3">
            <a:avLst>
              <a:gd name="adj1" fmla="val 22213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842415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605973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5111675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EC076-65A2-77C4-36C8-B58FFAD78280}"/>
              </a:ext>
            </a:extLst>
          </p:cNvPr>
          <p:cNvGrpSpPr/>
          <p:nvPr/>
        </p:nvGrpSpPr>
        <p:grpSpPr>
          <a:xfrm>
            <a:off x="3211329" y="1314467"/>
            <a:ext cx="3875135" cy="369332"/>
            <a:chOff x="3211329" y="1314467"/>
            <a:chExt cx="3875135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10A37-F0C2-3F1A-75FA-977953FE8653}"/>
                </a:ext>
              </a:extLst>
            </p:cNvPr>
            <p:cNvSpPr txBox="1"/>
            <p:nvPr/>
          </p:nvSpPr>
          <p:spPr>
            <a:xfrm>
              <a:off x="321132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EF42B-D5D1-7799-531B-C95FC2F15B18}"/>
                </a:ext>
              </a:extLst>
            </p:cNvPr>
            <p:cNvSpPr txBox="1"/>
            <p:nvPr/>
          </p:nvSpPr>
          <p:spPr>
            <a:xfrm>
              <a:off x="374111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4B6F-AE48-BCBA-77D5-91813B6F5907}"/>
                </a:ext>
              </a:extLst>
            </p:cNvPr>
            <p:cNvSpPr txBox="1"/>
            <p:nvPr/>
          </p:nvSpPr>
          <p:spPr>
            <a:xfrm>
              <a:off x="427089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BD0D13-77C9-F093-087F-87C672FDE509}"/>
                </a:ext>
              </a:extLst>
            </p:cNvPr>
            <p:cNvSpPr txBox="1"/>
            <p:nvPr/>
          </p:nvSpPr>
          <p:spPr>
            <a:xfrm>
              <a:off x="4800675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5AEAF6-9552-B469-8254-5E8D431634C6}"/>
                </a:ext>
              </a:extLst>
            </p:cNvPr>
            <p:cNvSpPr txBox="1"/>
            <p:nvPr/>
          </p:nvSpPr>
          <p:spPr>
            <a:xfrm>
              <a:off x="5330457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C0809-9548-4E41-DF37-88461F699C17}"/>
                </a:ext>
              </a:extLst>
            </p:cNvPr>
            <p:cNvSpPr txBox="1"/>
            <p:nvPr/>
          </p:nvSpPr>
          <p:spPr>
            <a:xfrm>
              <a:off x="586023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EC6C7-0B1E-7E3C-5EC5-28665D279154}"/>
                </a:ext>
              </a:extLst>
            </p:cNvPr>
            <p:cNvSpPr txBox="1"/>
            <p:nvPr/>
          </p:nvSpPr>
          <p:spPr>
            <a:xfrm>
              <a:off x="639002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B9D2AA-E04B-0556-CD2F-AA4F9C39A4CF}"/>
                </a:ext>
              </a:extLst>
            </p:cNvPr>
            <p:cNvSpPr txBox="1"/>
            <p:nvPr/>
          </p:nvSpPr>
          <p:spPr>
            <a:xfrm>
              <a:off x="691980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F651DC9-6AED-1932-8D0E-0AFBB0BBA7C7}"/>
              </a:ext>
            </a:extLst>
          </p:cNvPr>
          <p:cNvCxnSpPr>
            <a:cxnSpLocks/>
            <a:stCxn id="26" idx="0"/>
            <a:endCxn id="24" idx="1"/>
          </p:cNvCxnSpPr>
          <p:nvPr/>
        </p:nvCxnSpPr>
        <p:spPr>
          <a:xfrm rot="5400000" flipH="1" flipV="1">
            <a:off x="1982271" y="641661"/>
            <a:ext cx="357556" cy="2071386"/>
          </a:xfrm>
          <a:prstGeom prst="bentConnector2">
            <a:avLst/>
          </a:prstGeom>
          <a:ln w="1905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AFDC51-EC89-332D-5FB2-624A4A89D3A2}"/>
              </a:ext>
            </a:extLst>
          </p:cNvPr>
          <p:cNvSpPr/>
          <p:nvPr/>
        </p:nvSpPr>
        <p:spPr>
          <a:xfrm>
            <a:off x="3196742" y="1406234"/>
            <a:ext cx="166661" cy="184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29C11-1201-9A5A-EFF3-698FF8553F0D}"/>
              </a:ext>
            </a:extLst>
          </p:cNvPr>
          <p:cNvSpPr/>
          <p:nvPr/>
        </p:nvSpPr>
        <p:spPr>
          <a:xfrm>
            <a:off x="1042025" y="1856132"/>
            <a:ext cx="166661" cy="184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E5C405-723C-E979-DD7C-87F758B3041A}"/>
              </a:ext>
            </a:extLst>
          </p:cNvPr>
          <p:cNvSpPr txBox="1"/>
          <p:nvPr/>
        </p:nvSpPr>
        <p:spPr>
          <a:xfrm>
            <a:off x="667809" y="2304392"/>
            <a:ext cx="22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Quantum </a:t>
            </a:r>
            <a:r>
              <a:rPr lang="en-US" b="1" dirty="0">
                <a:solidFill>
                  <a:srgbClr val="0070C0"/>
                </a:solidFill>
              </a:rPr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33EA0D-D5F6-4EB2-0D27-DDB695186687}"/>
              </a:ext>
            </a:extLst>
          </p:cNvPr>
          <p:cNvSpPr txBox="1"/>
          <p:nvPr/>
        </p:nvSpPr>
        <p:spPr>
          <a:xfrm>
            <a:off x="3058620" y="3026288"/>
            <a:ext cx="4276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A classical computer would have to store </a:t>
            </a:r>
            <a:r>
              <a:rPr lang="en-US" sz="1400" b="1" dirty="0">
                <a:solidFill>
                  <a:srgbClr val="00B050"/>
                </a:solidFill>
              </a:rPr>
              <a:t>256</a:t>
            </a:r>
            <a:r>
              <a:rPr lang="en-US" sz="1400" dirty="0">
                <a:solidFill>
                  <a:srgbClr val="00B050"/>
                </a:solidFill>
              </a:rPr>
              <a:t> potentially complex numbers to fully simulate a </a:t>
            </a:r>
            <a:r>
              <a:rPr lang="en-US" sz="1400" i="1" dirty="0">
                <a:solidFill>
                  <a:srgbClr val="00B050"/>
                </a:solidFill>
              </a:rPr>
              <a:t>single</a:t>
            </a:r>
            <a:r>
              <a:rPr lang="en-US" sz="1400" dirty="0">
                <a:solidFill>
                  <a:srgbClr val="00B050"/>
                </a:solidFill>
              </a:rPr>
              <a:t> qubyte!</a:t>
            </a:r>
          </a:p>
        </p:txBody>
      </p: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/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#1)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blipFill>
                <a:blip r:embed="rId3"/>
                <a:stretch>
                  <a:fillRect l="-3415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/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#2)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/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#3)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𝐻𝑍𝐻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blipFill>
                <a:blip r:embed="rId5"/>
                <a:stretch>
                  <a:fillRect l="-5469" t="-4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/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#4)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𝐻𝑋𝐻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blipFill>
                <a:blip r:embed="rId6"/>
                <a:stretch>
                  <a:fillRect l="-5469" t="-2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/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#5)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𝐻𝑌𝐻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blipFill>
                <a:blip r:embed="rId7"/>
                <a:stretch>
                  <a:fillRect l="-4573" t="-1961" r="-3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/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#6)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blipFill>
                <a:blip r:embed="rId8"/>
                <a:stretch>
                  <a:fillRect l="-714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/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#7)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𝑋𝑌𝑋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blipFill>
                <a:blip r:embed="rId9"/>
                <a:stretch>
                  <a:fillRect l="-4673" t="-4000" r="-3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matrices for quantum gates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42D7EB-F36C-54C1-B156-1D9B4E2160E5}"/>
              </a:ext>
            </a:extLst>
          </p:cNvPr>
          <p:cNvSpPr/>
          <p:nvPr/>
        </p:nvSpPr>
        <p:spPr>
          <a:xfrm>
            <a:off x="6813097" y="3635114"/>
            <a:ext cx="1296581" cy="155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D59D9-8D3B-D309-B2B9-26D4E2466C3B}"/>
              </a:ext>
            </a:extLst>
          </p:cNvPr>
          <p:cNvSpPr/>
          <p:nvPr/>
        </p:nvSpPr>
        <p:spPr>
          <a:xfrm>
            <a:off x="6882982" y="5194092"/>
            <a:ext cx="1507587" cy="128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E64F2A-2E7D-2247-E700-7B316841A239}"/>
                  </a:ext>
                </a:extLst>
              </p:cNvPr>
              <p:cNvSpPr txBox="1"/>
              <p:nvPr/>
            </p:nvSpPr>
            <p:spPr>
              <a:xfrm>
                <a:off x="7233290" y="5431060"/>
                <a:ext cx="943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E64F2A-2E7D-2247-E700-7B316841A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90" y="5431060"/>
                <a:ext cx="943848" cy="246221"/>
              </a:xfrm>
              <a:prstGeom prst="rect">
                <a:avLst/>
              </a:prstGeom>
              <a:blipFill>
                <a:blip r:embed="rId9"/>
                <a:stretch>
                  <a:fillRect l="-5195" r="-194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0F4924-4D80-B60C-17CD-0898914372BF}"/>
                  </a:ext>
                </a:extLst>
              </p:cNvPr>
              <p:cNvSpPr txBox="1"/>
              <p:nvPr/>
            </p:nvSpPr>
            <p:spPr>
              <a:xfrm>
                <a:off x="7233290" y="5748020"/>
                <a:ext cx="904222" cy="252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0F4924-4D80-B60C-17CD-08989143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90" y="5748020"/>
                <a:ext cx="904222" cy="252633"/>
              </a:xfrm>
              <a:prstGeom prst="rect">
                <a:avLst/>
              </a:prstGeom>
              <a:blipFill>
                <a:blip r:embed="rId10"/>
                <a:stretch>
                  <a:fillRect l="-5405" t="-2439" r="-4054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AF22DC-3639-7CA6-CB03-5DE8E2155AAA}"/>
                  </a:ext>
                </a:extLst>
              </p:cNvPr>
              <p:cNvSpPr txBox="1"/>
              <p:nvPr/>
            </p:nvSpPr>
            <p:spPr>
              <a:xfrm>
                <a:off x="7233290" y="6071392"/>
                <a:ext cx="10073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AF22DC-3639-7CA6-CB03-5DE8E2155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90" y="6071392"/>
                <a:ext cx="1007391" cy="246221"/>
              </a:xfrm>
              <a:prstGeom prst="rect">
                <a:avLst/>
              </a:prstGeom>
              <a:blipFill>
                <a:blip r:embed="rId11"/>
                <a:stretch>
                  <a:fillRect l="-424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</a:t>
            </a:r>
            <a:r>
              <a:rPr lang="en-US" b="1" dirty="0">
                <a:solidFill>
                  <a:srgbClr val="7030A0"/>
                </a:solidFill>
              </a:rPr>
              <a:t>same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input</a:t>
            </a:r>
            <a:r>
              <a:rPr lang="en-US" dirty="0">
                <a:solidFill>
                  <a:srgbClr val="7030A0"/>
                </a:solidFill>
              </a:rPr>
              <a:t> qubit to two </a:t>
            </a:r>
            <a:r>
              <a:rPr lang="en-US" u="sng" dirty="0">
                <a:solidFill>
                  <a:srgbClr val="7030A0"/>
                </a:solidFill>
              </a:rPr>
              <a:t>different</a:t>
            </a:r>
            <a:r>
              <a:rPr lang="en-US" dirty="0">
                <a:solidFill>
                  <a:srgbClr val="7030A0"/>
                </a:solidFill>
              </a:rPr>
              <a:t>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5482522" y="4958403"/>
            <a:ext cx="1567842" cy="38279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cxnSpLocks/>
            <a:stCxn id="63" idx="3"/>
            <a:endCxn id="47" idx="3"/>
          </p:cNvCxnSpPr>
          <p:nvPr/>
        </p:nvCxnSpPr>
        <p:spPr>
          <a:xfrm flipV="1">
            <a:off x="5474494" y="5341200"/>
            <a:ext cx="2809530" cy="574516"/>
          </a:xfrm>
          <a:prstGeom prst="bentConnector3">
            <a:avLst>
              <a:gd name="adj1" fmla="val 108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5228874" y="4776848"/>
            <a:ext cx="253648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5228873" y="5759969"/>
            <a:ext cx="245621" cy="311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5255D-7BD2-8CDC-39FE-28C236094CC6}"/>
              </a:ext>
            </a:extLst>
          </p:cNvPr>
          <p:cNvSpPr/>
          <p:nvPr/>
        </p:nvSpPr>
        <p:spPr>
          <a:xfrm>
            <a:off x="7050364" y="5226925"/>
            <a:ext cx="522012" cy="228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E4A17B-8AF9-5B0C-0CF0-44EDDE67B573}"/>
              </a:ext>
            </a:extLst>
          </p:cNvPr>
          <p:cNvSpPr/>
          <p:nvPr/>
        </p:nvSpPr>
        <p:spPr>
          <a:xfrm>
            <a:off x="7762012" y="5226925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014D-29BD-C4E2-AE4A-25C780F290CE}"/>
              </a:ext>
            </a:extLst>
          </p:cNvPr>
          <p:cNvCxnSpPr/>
          <p:nvPr/>
        </p:nvCxnSpPr>
        <p:spPr>
          <a:xfrm>
            <a:off x="4841823" y="4958403"/>
            <a:ext cx="372307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9C4E0B-C6B0-A1AC-38C0-721811F4EA23}"/>
              </a:ext>
            </a:extLst>
          </p:cNvPr>
          <p:cNvCxnSpPr>
            <a:cxnSpLocks/>
          </p:cNvCxnSpPr>
          <p:nvPr/>
        </p:nvCxnSpPr>
        <p:spPr>
          <a:xfrm flipV="1">
            <a:off x="4813248" y="5915716"/>
            <a:ext cx="400882" cy="314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4BC25-F636-7609-2F22-F193A019D983}"/>
              </a:ext>
            </a:extLst>
          </p:cNvPr>
          <p:cNvSpPr/>
          <p:nvPr/>
        </p:nvSpPr>
        <p:spPr>
          <a:xfrm>
            <a:off x="6622681" y="4301621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  <p:bldP spid="2" grpId="0" animBg="1"/>
      <p:bldP spid="47" grpId="0" animBg="1"/>
      <p:bldP spid="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</a:t>
                </a:r>
                <a:r>
                  <a:rPr lang="en-US" dirty="0">
                    <a:hlinkClick r:id="rId3" action="ppaction://hlinksldjump"/>
                  </a:rPr>
                  <a:t>slide #31</a:t>
                </a:r>
                <a:r>
                  <a:rPr lang="en-US" dirty="0"/>
                  <a:t>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Note: 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</a:t>
                </a:r>
                <a:r>
                  <a:rPr lang="en-US" b="1" dirty="0">
                    <a:solidFill>
                      <a:srgbClr val="FF0000"/>
                    </a:solidFill>
                  </a:rPr>
                  <a:t>cannot</a:t>
                </a:r>
                <a:r>
                  <a:rPr lang="en-US" dirty="0"/>
                  <a:t> clone any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</a:t>
                </a:r>
                <a:r>
                  <a:rPr lang="en-US" i="1" dirty="0"/>
                  <a:t>all</a:t>
                </a:r>
                <a:r>
                  <a:rPr lang="en-US" dirty="0"/>
                  <a:t>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968F7-7922-F5C1-40F5-F6F9C9F8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23" y="2713832"/>
            <a:ext cx="6775554" cy="37790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2010854-113B-397D-7F0D-5C257B0C99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204" y="1331981"/>
            <a:ext cx="2659670" cy="194525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0C1C76E-183A-F56D-95FB-B6894321EB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116" y="1263401"/>
            <a:ext cx="2917880" cy="194525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4152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968F7-7922-F5C1-40F5-F6F9C9F8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23" y="1539479"/>
            <a:ext cx="6775554" cy="3779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7639B4-6C90-DDB1-E18B-6E5E8CD940D4}"/>
              </a:ext>
            </a:extLst>
          </p:cNvPr>
          <p:cNvSpPr txBox="1"/>
          <p:nvPr/>
        </p:nvSpPr>
        <p:spPr>
          <a:xfrm>
            <a:off x="6574438" y="1959270"/>
            <a:ext cx="23597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QasmSimulator</a:t>
            </a:r>
          </a:p>
          <a:p>
            <a:r>
              <a:rPr lang="en-US" dirty="0"/>
              <a:t>  StatevectorSimulator</a:t>
            </a:r>
          </a:p>
          <a:p>
            <a:r>
              <a:rPr lang="en-US" dirty="0"/>
              <a:t>  UnitarySimulator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6B119-4CCB-F9FF-E31E-9131B1A8EFE0}"/>
              </a:ext>
            </a:extLst>
          </p:cNvPr>
          <p:cNvSpPr txBox="1"/>
          <p:nvPr/>
        </p:nvSpPr>
        <p:spPr>
          <a:xfrm>
            <a:off x="513415" y="1343731"/>
            <a:ext cx="23597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  <a:p>
            <a:r>
              <a:rPr lang="en-US" dirty="0"/>
              <a:t>Chemistry</a:t>
            </a:r>
          </a:p>
          <a:p>
            <a:r>
              <a:rPr lang="en-US" dirty="0"/>
              <a:t>Finance</a:t>
            </a:r>
          </a:p>
          <a:p>
            <a:r>
              <a:rPr lang="en-US" dirty="0"/>
              <a:t>Machine Learning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60A7A1-6316-C145-C6C8-132E1E4CE95D}"/>
              </a:ext>
            </a:extLst>
          </p:cNvPr>
          <p:cNvGrpSpPr/>
          <p:nvPr/>
        </p:nvGrpSpPr>
        <p:grpSpPr>
          <a:xfrm>
            <a:off x="5264670" y="4942332"/>
            <a:ext cx="3553917" cy="1207208"/>
            <a:chOff x="5032323" y="4785816"/>
            <a:chExt cx="3553917" cy="120720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0B1845-57B5-47DF-2585-B8B697D28A6C}"/>
                </a:ext>
              </a:extLst>
            </p:cNvPr>
            <p:cNvGrpSpPr/>
            <p:nvPr/>
          </p:nvGrpSpPr>
          <p:grpSpPr>
            <a:xfrm>
              <a:off x="5032323" y="4785816"/>
              <a:ext cx="3553917" cy="1207207"/>
              <a:chOff x="3424004" y="5514269"/>
              <a:chExt cx="3553917" cy="1207207"/>
            </a:xfrm>
            <a:noFill/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360C6-EA35-18EB-C640-8F98E77AC2CD}"/>
                  </a:ext>
                </a:extLst>
              </p:cNvPr>
              <p:cNvSpPr txBox="1"/>
              <p:nvPr/>
            </p:nvSpPr>
            <p:spPr>
              <a:xfrm>
                <a:off x="3424004" y="5514269"/>
                <a:ext cx="1898754" cy="9286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qiskit.circuit</a:t>
                </a:r>
              </a:p>
              <a:p>
                <a:r>
                  <a:rPr lang="en-US" dirty="0"/>
                  <a:t>qiskit.visualization</a:t>
                </a:r>
              </a:p>
              <a:p>
                <a:r>
                  <a:rPr lang="en-US" dirty="0"/>
                  <a:t>qiskit.transpiler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E37DED-4EF0-2365-54CC-FB5B9E08786D}"/>
                  </a:ext>
                </a:extLst>
              </p:cNvPr>
              <p:cNvSpPr txBox="1"/>
              <p:nvPr/>
            </p:nvSpPr>
            <p:spPr>
              <a:xfrm>
                <a:off x="5322758" y="5514269"/>
                <a:ext cx="1655163" cy="1207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qiskit.providers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Backend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Job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A31439-0138-BBB2-7357-2F40B43DFCB4}"/>
                </a:ext>
              </a:extLst>
            </p:cNvPr>
            <p:cNvSpPr/>
            <p:nvPr/>
          </p:nvSpPr>
          <p:spPr>
            <a:xfrm>
              <a:off x="5032323" y="4785816"/>
              <a:ext cx="3553917" cy="12072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1CC0B56-3A2F-AFE4-16D8-FC8D1A029214}"/>
              </a:ext>
            </a:extLst>
          </p:cNvPr>
          <p:cNvSpPr txBox="1"/>
          <p:nvPr/>
        </p:nvSpPr>
        <p:spPr>
          <a:xfrm>
            <a:off x="628650" y="5055608"/>
            <a:ext cx="23597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Characterization</a:t>
            </a:r>
          </a:p>
          <a:p>
            <a:r>
              <a:rPr lang="en-US" dirty="0"/>
              <a:t>Mitigation</a:t>
            </a:r>
          </a:p>
          <a:p>
            <a:r>
              <a:rPr lang="en-US" dirty="0"/>
              <a:t>Verification</a:t>
            </a:r>
          </a:p>
          <a:p>
            <a:r>
              <a:rPr lang="en-US" dirty="0"/>
              <a:t>Measurement</a:t>
            </a:r>
          </a:p>
          <a:p>
            <a:r>
              <a:rPr lang="en-US" dirty="0"/>
              <a:t>Logging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332EF6-FF13-5F03-94EB-B4E210C39B77}"/>
              </a:ext>
            </a:extLst>
          </p:cNvPr>
          <p:cNvCxnSpPr/>
          <p:nvPr/>
        </p:nvCxnSpPr>
        <p:spPr>
          <a:xfrm>
            <a:off x="4796852" y="4691921"/>
            <a:ext cx="577122" cy="363687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B02C9C-509E-F784-B460-2ADD0823497A}"/>
              </a:ext>
            </a:extLst>
          </p:cNvPr>
          <p:cNvCxnSpPr>
            <a:cxnSpLocks/>
          </p:cNvCxnSpPr>
          <p:nvPr/>
        </p:nvCxnSpPr>
        <p:spPr>
          <a:xfrm flipV="1">
            <a:off x="6071016" y="2593089"/>
            <a:ext cx="665064" cy="835911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4205DE-8660-2DE6-4D58-50CF4C10758E}"/>
              </a:ext>
            </a:extLst>
          </p:cNvPr>
          <p:cNvCxnSpPr>
            <a:cxnSpLocks/>
          </p:cNvCxnSpPr>
          <p:nvPr/>
        </p:nvCxnSpPr>
        <p:spPr>
          <a:xfrm flipH="1" flipV="1">
            <a:off x="2569563" y="2080702"/>
            <a:ext cx="1747604" cy="534256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C95CE5-406B-4190-5752-02D3E8B9B6BA}"/>
              </a:ext>
            </a:extLst>
          </p:cNvPr>
          <p:cNvCxnSpPr>
            <a:cxnSpLocks/>
          </p:cNvCxnSpPr>
          <p:nvPr/>
        </p:nvCxnSpPr>
        <p:spPr>
          <a:xfrm flipH="1">
            <a:off x="2324100" y="4107180"/>
            <a:ext cx="783641" cy="1051540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08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446" y="365126"/>
            <a:ext cx="3860904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qiskit_elements.ipynb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B633A-FF6E-0482-EC30-B82404D4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51" y="313767"/>
            <a:ext cx="3317146" cy="62304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EF8BE2-EC07-D7E3-67DB-501464F052D2}"/>
              </a:ext>
            </a:extLst>
          </p:cNvPr>
          <p:cNvGrpSpPr/>
          <p:nvPr/>
        </p:nvGrpSpPr>
        <p:grpSpPr>
          <a:xfrm>
            <a:off x="2806201" y="31376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2BCF49-7C9E-746A-25FF-60D7BC15F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E0F3B-B08B-06BE-77B2-985052413ED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2693B9-F482-B772-D466-F4D9E41EA080}"/>
              </a:ext>
            </a:extLst>
          </p:cNvPr>
          <p:cNvSpPr txBox="1"/>
          <p:nvPr/>
        </p:nvSpPr>
        <p:spPr>
          <a:xfrm>
            <a:off x="4765467" y="2223026"/>
            <a:ext cx="3638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Qiskit is </a:t>
            </a:r>
            <a:r>
              <a:rPr lang="en-US" b="1" dirty="0"/>
              <a:t>continuously</a:t>
            </a:r>
            <a:r>
              <a:rPr lang="en-US" dirty="0"/>
              <a:t> updated, so the version numbers of the packages installed on your machine will likely be </a:t>
            </a:r>
            <a:r>
              <a:rPr lang="en-US" b="1" dirty="0">
                <a:solidFill>
                  <a:srgbClr val="FF0000"/>
                </a:solidFill>
              </a:rPr>
              <a:t>greater</a:t>
            </a:r>
            <a:r>
              <a:rPr lang="en-US" dirty="0"/>
              <a:t> than those shown here</a:t>
            </a:r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Phase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Because the amplitudes of a qubit can be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negative complex numbers</a:t>
                </a:r>
                <a:r>
                  <a:rPr lang="en-US" sz="2400" dirty="0"/>
                  <a:t>, we can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encode</a:t>
                </a:r>
                <a:r>
                  <a:rPr lang="en-US" sz="2400" dirty="0"/>
                  <a:t> information in the qubit's </a:t>
                </a:r>
                <a:r>
                  <a:rPr lang="en-US" sz="2400" b="1" dirty="0"/>
                  <a:t>phase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lose</a:t>
                </a:r>
                <a:r>
                  <a:rPr lang="en-US" sz="2400" dirty="0"/>
                  <a:t> this phase information when we </a:t>
                </a:r>
                <a:r>
                  <a:rPr lang="en-US" sz="2400" u="sng" dirty="0"/>
                  <a:t>measure</a:t>
                </a:r>
                <a:r>
                  <a:rPr lang="en-US" sz="2400" dirty="0"/>
                  <a:t> a qubit because probabilities must be exclusively positive 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while a quantum state </a:t>
                </a:r>
                <a:r>
                  <a:rPr lang="en-US" sz="2400" i="1" dirty="0"/>
                  <a:t>evolves</a:t>
                </a:r>
                <a:r>
                  <a:rPr lang="en-US" sz="2400" dirty="0"/>
                  <a:t>, coaxed on by a quantum circuit/algorithm, we can leverage these negative complex phases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induce destructive interference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phase of one qubit can be used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influence</a:t>
                </a:r>
                <a:r>
                  <a:rPr lang="en-US" sz="2400" dirty="0"/>
                  <a:t> the phase of other qubits in the circuit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Phase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pure classical state can only be 0 or 1, but a pure qubit state could have a variety of "equal" </a:t>
            </a:r>
            <a:r>
              <a:rPr lang="en-US" sz="2400" b="1" dirty="0">
                <a:solidFill>
                  <a:srgbClr val="FF0000"/>
                </a:solidFill>
              </a:rPr>
              <a:t>amplitudes</a:t>
            </a:r>
            <a:r>
              <a:rPr lang="en-US" sz="2400" dirty="0"/>
              <a:t>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Remember we take the norm (absolute value) </a:t>
            </a:r>
            <a:r>
              <a:rPr lang="en-US" sz="2400" u="sng" dirty="0"/>
              <a:t>squared</a:t>
            </a:r>
            <a:r>
              <a:rPr lang="en-US" sz="2400" dirty="0"/>
              <a:t> of the amplitudes to determine the expected value (the Born Rule), so the </a:t>
            </a:r>
            <a:r>
              <a:rPr lang="en-US" sz="2400" b="1" dirty="0">
                <a:solidFill>
                  <a:srgbClr val="0070C0"/>
                </a:solidFill>
              </a:rPr>
              <a:t>top row </a:t>
            </a:r>
            <a:r>
              <a:rPr lang="en-US" sz="2400" dirty="0"/>
              <a:t>would all measure as </a:t>
            </a:r>
            <a:r>
              <a:rPr lang="en-US" sz="2400" b="1" dirty="0"/>
              <a:t>0,</a:t>
            </a:r>
            <a:r>
              <a:rPr lang="en-US" sz="2400" dirty="0"/>
              <a:t> and the </a:t>
            </a:r>
            <a:r>
              <a:rPr lang="en-US" sz="2400" b="1" dirty="0">
                <a:solidFill>
                  <a:srgbClr val="0070C0"/>
                </a:solidFill>
              </a:rPr>
              <a:t>bottom row </a:t>
            </a:r>
            <a:r>
              <a:rPr lang="en-US" sz="2400" dirty="0"/>
              <a:t>would all measure as </a:t>
            </a:r>
            <a:r>
              <a:rPr lang="en-US" sz="2400" b="1" dirty="0"/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key when designing quantum algorithms is to deftly leverage all </a:t>
            </a:r>
            <a:r>
              <a:rPr lang="en-US" sz="2400" b="1" dirty="0">
                <a:solidFill>
                  <a:srgbClr val="7030A0"/>
                </a:solidFill>
              </a:rPr>
              <a:t>four ways </a:t>
            </a:r>
            <a:r>
              <a:rPr lang="en-US" sz="2400" dirty="0"/>
              <a:t>a pure state can be encoded as a </a:t>
            </a:r>
            <a:r>
              <a:rPr lang="en-US" sz="2400" b="1" dirty="0">
                <a:solidFill>
                  <a:srgbClr val="00B050"/>
                </a:solidFill>
              </a:rPr>
              <a:t>complex amplitude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18315"/>
                  </p:ext>
                </p:extLst>
              </p:nvPr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18315"/>
                  </p:ext>
                </p:extLst>
              </p:nvPr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5495" r="-3064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5495" r="-205179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5495" r="-106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5495" r="-6000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106667" r="-3064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106667" r="-20517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106667" r="-1060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106667" r="-6000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29212A9-A05B-7F32-3201-3785CBC6DCFC}"/>
              </a:ext>
            </a:extLst>
          </p:cNvPr>
          <p:cNvGrpSpPr/>
          <p:nvPr/>
        </p:nvGrpSpPr>
        <p:grpSpPr>
          <a:xfrm>
            <a:off x="868493" y="2870616"/>
            <a:ext cx="696262" cy="957209"/>
            <a:chOff x="748572" y="3650105"/>
            <a:chExt cx="696262" cy="957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/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41071" t="-122727" r="-63393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/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42342" t="-122727" r="-63964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2B7E13C-3EA0-26C1-FE2F-38007927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2" y="640725"/>
            <a:ext cx="3875355" cy="29754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710245-C806-A69D-3964-0E9ED322F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653" y="1701642"/>
            <a:ext cx="4145177" cy="8047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E81B36-8239-AB99-4723-AE48A7D489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51137BA-D2ED-3136-58A9-A540B3E815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627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260D619-8BF5-93C4-CE6C-223BD32723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604" y="3936051"/>
            <a:ext cx="2346746" cy="255061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F7FBD2-80AA-F980-6626-0A531E71EEA8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F7FBD2-80AA-F980-6626-0A531E71E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3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FBC05E4-162E-A1CB-C211-71410896CCF3}"/>
              </a:ext>
            </a:extLst>
          </p:cNvPr>
          <p:cNvGrpSpPr/>
          <p:nvPr/>
        </p:nvGrpSpPr>
        <p:grpSpPr>
          <a:xfrm>
            <a:off x="2866159" y="609757"/>
            <a:ext cx="1076632" cy="369332"/>
            <a:chOff x="4968362" y="2079211"/>
            <a:chExt cx="1076632" cy="369332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0CC3C68-1DFA-4E64-E0F4-5743E45C6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7875D6-D8AF-8C8F-BC7D-B5E7B53B82F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62F55F-DDDA-F4C9-677E-C0AF1F8448AE}"/>
              </a:ext>
            </a:extLst>
          </p:cNvPr>
          <p:cNvGrpSpPr/>
          <p:nvPr/>
        </p:nvGrpSpPr>
        <p:grpSpPr>
          <a:xfrm>
            <a:off x="4218893" y="985028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A06B29-ACC1-1E47-ED28-F48FF2617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C1DB27-A442-EEEB-BD7E-D668FB69752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17BCD1-D9BE-69A2-5A74-3656461B4BCF}"/>
              </a:ext>
            </a:extLst>
          </p:cNvPr>
          <p:cNvGrpSpPr/>
          <p:nvPr/>
        </p:nvGrpSpPr>
        <p:grpSpPr>
          <a:xfrm>
            <a:off x="2637279" y="1175810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708F2E-CB43-211A-BA7E-873FB1C46D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3521C5E-B54B-2545-CC81-D0E9B00FC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F62B0F9-7DB2-AE0E-4B9E-26F2CDBD1C10}"/>
              </a:ext>
            </a:extLst>
          </p:cNvPr>
          <p:cNvGrpSpPr/>
          <p:nvPr/>
        </p:nvGrpSpPr>
        <p:grpSpPr>
          <a:xfrm>
            <a:off x="1060294" y="1569840"/>
            <a:ext cx="1064340" cy="369332"/>
            <a:chOff x="3647644" y="5421073"/>
            <a:chExt cx="1064340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9B2F0D-AF52-1E0C-7DE1-F619BC843FE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2FB239A-9766-47B5-4CCB-6B3712EA0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80459E4-6902-48B4-DA3C-010E6F0C1282}"/>
              </a:ext>
            </a:extLst>
          </p:cNvPr>
          <p:cNvGrpSpPr/>
          <p:nvPr/>
        </p:nvGrpSpPr>
        <p:grpSpPr>
          <a:xfrm>
            <a:off x="2544804" y="1741863"/>
            <a:ext cx="1068643" cy="369332"/>
            <a:chOff x="3647644" y="5359159"/>
            <a:chExt cx="1068643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6430824-C536-5B89-E6C1-0076830D99E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07E578B-8241-A232-21C5-8B822B7CD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6AAA81-5951-EA60-E6B7-2AFC8B3B72E1}"/>
              </a:ext>
            </a:extLst>
          </p:cNvPr>
          <p:cNvGrpSpPr/>
          <p:nvPr/>
        </p:nvGrpSpPr>
        <p:grpSpPr>
          <a:xfrm>
            <a:off x="2551499" y="2314275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3284C0B-525B-E963-11E0-F9E3D664E2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790C6DA-54A6-27FB-96C1-DF2C3CF2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D4ED63C-146E-9899-90A5-2CC1D9D22248}"/>
              </a:ext>
            </a:extLst>
          </p:cNvPr>
          <p:cNvGrpSpPr/>
          <p:nvPr/>
        </p:nvGrpSpPr>
        <p:grpSpPr>
          <a:xfrm>
            <a:off x="1040875" y="269099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B5DA887-F766-20C7-07E4-52016DC048B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742A8EC-241C-B9E7-F896-F0560BD9EC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8FC04A9-6B64-B6BD-5BAC-3B0C4A171CB6}"/>
              </a:ext>
            </a:extLst>
          </p:cNvPr>
          <p:cNvGrpSpPr/>
          <p:nvPr/>
        </p:nvGrpSpPr>
        <p:grpSpPr>
          <a:xfrm>
            <a:off x="2564790" y="2875148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EF65109-063B-AC6E-5E1A-FE7054261F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A13A7AF-2879-FFBC-829E-5EF5E292CA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723732F-5F58-7FB8-8A8B-7BCE19941711}"/>
              </a:ext>
            </a:extLst>
          </p:cNvPr>
          <p:cNvGrpSpPr/>
          <p:nvPr/>
        </p:nvGrpSpPr>
        <p:grpSpPr>
          <a:xfrm>
            <a:off x="1048370" y="2129609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8CC716-EB7F-DC31-71F8-B80D689A8D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E7EBCF8-E339-D506-4A5C-BB105447F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D2A419-62B9-CAF6-BE12-C6BCBC19D2DF}"/>
              </a:ext>
            </a:extLst>
          </p:cNvPr>
          <p:cNvGrpSpPr/>
          <p:nvPr/>
        </p:nvGrpSpPr>
        <p:grpSpPr>
          <a:xfrm>
            <a:off x="3902788" y="3246853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A42C0DE-9499-4A63-17BA-C49EFB14C3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9E37BD6-11F5-049A-DA31-437C3EB95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Arrow: Curved Up 88">
            <a:extLst>
              <a:ext uri="{FF2B5EF4-FFF2-40B4-BE49-F238E27FC236}">
                <a16:creationId xmlns:a16="http://schemas.microsoft.com/office/drawing/2014/main" id="{08F1E76F-D4D6-BC75-9A43-FE5D02229AEC}"/>
              </a:ext>
            </a:extLst>
          </p:cNvPr>
          <p:cNvSpPr/>
          <p:nvPr/>
        </p:nvSpPr>
        <p:spPr>
          <a:xfrm rot="12283240">
            <a:off x="1677410" y="4597856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AE3D64-78D4-E131-64E7-DE1BA1A18524}"/>
              </a:ext>
            </a:extLst>
          </p:cNvPr>
          <p:cNvSpPr/>
          <p:nvPr/>
        </p:nvSpPr>
        <p:spPr>
          <a:xfrm>
            <a:off x="4772025" y="3988818"/>
            <a:ext cx="207395" cy="2236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AEDE335-6741-A231-6E71-A1EF543BBCCF}"/>
              </a:ext>
            </a:extLst>
          </p:cNvPr>
          <p:cNvSpPr/>
          <p:nvPr/>
        </p:nvSpPr>
        <p:spPr>
          <a:xfrm>
            <a:off x="4654446" y="2016177"/>
            <a:ext cx="187377" cy="224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EB4A0DF-850F-363C-7DA6-635D9ED01227}"/>
              </a:ext>
            </a:extLst>
          </p:cNvPr>
          <p:cNvSpPr/>
          <p:nvPr/>
        </p:nvSpPr>
        <p:spPr>
          <a:xfrm>
            <a:off x="5549148" y="3011380"/>
            <a:ext cx="371967" cy="248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5328E3E-5C65-5C86-C3C6-B51C6F82680F}"/>
              </a:ext>
            </a:extLst>
          </p:cNvPr>
          <p:cNvCxnSpPr>
            <a:stCxn id="91" idx="2"/>
            <a:endCxn id="92" idx="1"/>
          </p:cNvCxnSpPr>
          <p:nvPr/>
        </p:nvCxnSpPr>
        <p:spPr>
          <a:xfrm rot="16200000" flipH="1">
            <a:off x="4701444" y="2287720"/>
            <a:ext cx="894395" cy="8010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Curved Up 94">
            <a:extLst>
              <a:ext uri="{FF2B5EF4-FFF2-40B4-BE49-F238E27FC236}">
                <a16:creationId xmlns:a16="http://schemas.microsoft.com/office/drawing/2014/main" id="{C13A7F88-81C3-3E7B-73F4-FF9BCAB209A5}"/>
              </a:ext>
            </a:extLst>
          </p:cNvPr>
          <p:cNvSpPr/>
          <p:nvPr/>
        </p:nvSpPr>
        <p:spPr>
          <a:xfrm rot="12283240">
            <a:off x="3979911" y="575642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72C1A9-CDB7-D72D-6F9E-DF2FCD76BEC8}"/>
              </a:ext>
            </a:extLst>
          </p:cNvPr>
          <p:cNvSpPr txBox="1"/>
          <p:nvPr/>
        </p:nvSpPr>
        <p:spPr>
          <a:xfrm>
            <a:off x="7016433" y="2608928"/>
            <a:ext cx="138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When measured…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3B9A904-F5F2-D9E6-BAA2-D721000B1620}"/>
              </a:ext>
            </a:extLst>
          </p:cNvPr>
          <p:cNvSpPr/>
          <p:nvPr/>
        </p:nvSpPr>
        <p:spPr>
          <a:xfrm>
            <a:off x="6228413" y="2853717"/>
            <a:ext cx="572413" cy="581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4E8A81A-CFEB-A1A1-09B3-D24839A5562B}"/>
              </a:ext>
            </a:extLst>
          </p:cNvPr>
          <p:cNvSpPr/>
          <p:nvPr/>
        </p:nvSpPr>
        <p:spPr>
          <a:xfrm>
            <a:off x="7272728" y="3936052"/>
            <a:ext cx="572413" cy="312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D6EBF689-B54A-8C62-0ACD-58AA41BBD1C5}"/>
              </a:ext>
            </a:extLst>
          </p:cNvPr>
          <p:cNvCxnSpPr>
            <a:stCxn id="98" idx="0"/>
            <a:endCxn id="97" idx="2"/>
          </p:cNvCxnSpPr>
          <p:nvPr/>
        </p:nvCxnSpPr>
        <p:spPr>
          <a:xfrm rot="16200000" flipV="1">
            <a:off x="6786320" y="3163436"/>
            <a:ext cx="500916" cy="1044315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F7467C-BEA9-2CCC-CCB5-C0C1B785EAFF}"/>
                  </a:ext>
                </a:extLst>
              </p:cNvPr>
              <p:cNvSpPr txBox="1"/>
              <p:nvPr/>
            </p:nvSpPr>
            <p:spPr>
              <a:xfrm>
                <a:off x="4575498" y="1696311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F7467C-BEA9-2CCC-CCB5-C0C1B785E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98" y="1696311"/>
                <a:ext cx="3375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E01C5D-FBD7-F7AB-B851-AA91D9B2BCAF}"/>
              </a:ext>
            </a:extLst>
          </p:cNvPr>
          <p:cNvSpPr txBox="1"/>
          <p:nvPr/>
        </p:nvSpPr>
        <p:spPr>
          <a:xfrm>
            <a:off x="4519594" y="1417237"/>
            <a:ext cx="242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Qubits start in pure zero state</a:t>
            </a:r>
          </a:p>
        </p:txBody>
      </p:sp>
    </p:spTree>
    <p:extLst>
      <p:ext uri="{BB962C8B-B14F-4D97-AF65-F5344CB8AC3E}">
        <p14:creationId xmlns:p14="http://schemas.microsoft.com/office/powerpoint/2010/main" val="16985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9" grpId="0" animBg="1"/>
      <p:bldP spid="90" grpId="0" animBg="1"/>
      <p:bldP spid="95" grpId="0" animBg="1"/>
      <p:bldP spid="96" grpId="0"/>
      <p:bldP spid="101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96469-FFF5-2209-D9FA-3C24ABC501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2" y="4006733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B3183-743D-EDBD-BC39-E3A09DACA5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595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8D8BE-BD78-1346-E5EC-77D8CDC41E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822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A81D1-1CAC-91B6-F3E6-C87A9E69BD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048" y="3996417"/>
            <a:ext cx="2057400" cy="223613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90A50-5718-7547-B060-B2DA229EC2CC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248308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90A50-5718-7547-B060-B2DA229EC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248308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10C1075-21FB-AE8C-4C37-F1B3684001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869" y="1738859"/>
            <a:ext cx="5030686" cy="709995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3BA84A-6A23-94B7-9EF0-846D82C71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52" y="343831"/>
            <a:ext cx="3470765" cy="33008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33C36DB-310C-F031-2359-EE8F4993A9F8}"/>
              </a:ext>
            </a:extLst>
          </p:cNvPr>
          <p:cNvGrpSpPr/>
          <p:nvPr/>
        </p:nvGrpSpPr>
        <p:grpSpPr>
          <a:xfrm>
            <a:off x="2563357" y="285298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0AE2467-D493-95F5-BDB7-429759AA2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6509C7-4FAC-C7A2-5A34-6C66B9FC129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321133-4B8B-2071-6CA0-743A52C2573C}"/>
              </a:ext>
            </a:extLst>
          </p:cNvPr>
          <p:cNvGrpSpPr/>
          <p:nvPr/>
        </p:nvGrpSpPr>
        <p:grpSpPr>
          <a:xfrm>
            <a:off x="1807683" y="131089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9F7860-7F77-0186-C4DA-5F420ABF3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C5CD6-34B6-2E04-44E0-DB98907F713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608EFE-FEE8-7508-A56A-75AD2993B3A5}"/>
              </a:ext>
            </a:extLst>
          </p:cNvPr>
          <p:cNvGrpSpPr/>
          <p:nvPr/>
        </p:nvGrpSpPr>
        <p:grpSpPr>
          <a:xfrm>
            <a:off x="1820142" y="1827064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6CE80B-BAEB-C576-59B5-397F7A53ED7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C5CEF51-4FB2-6DBB-BE54-F8485E73E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14801-F559-72ED-BD1F-A093FBB052AC}"/>
              </a:ext>
            </a:extLst>
          </p:cNvPr>
          <p:cNvGrpSpPr/>
          <p:nvPr/>
        </p:nvGrpSpPr>
        <p:grpSpPr>
          <a:xfrm>
            <a:off x="1839455" y="2350739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1B145D-6C51-D8C8-14EA-4F5A992265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B01153-570B-5061-0B3D-32FA8EBEF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792E78-2762-52D1-98F2-24FA5D36B2B2}"/>
              </a:ext>
            </a:extLst>
          </p:cNvPr>
          <p:cNvGrpSpPr/>
          <p:nvPr/>
        </p:nvGrpSpPr>
        <p:grpSpPr>
          <a:xfrm>
            <a:off x="1821532" y="2855332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5A3365-C7A1-BB65-7927-2DF37F19AA2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D0088D5-BF2A-C956-6C3E-9B17DA02B1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8017E0-47DC-EB59-419B-5F8712010530}"/>
              </a:ext>
            </a:extLst>
          </p:cNvPr>
          <p:cNvGrpSpPr/>
          <p:nvPr/>
        </p:nvGrpSpPr>
        <p:grpSpPr>
          <a:xfrm>
            <a:off x="3495368" y="3348844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D04F3C-947E-9D08-BC75-14CC2BF48D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66E8B8-852B-FCE3-7BDD-4EC417953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602BB2-0C93-8938-901D-1A704B490F81}"/>
                  </a:ext>
                </a:extLst>
              </p:cNvPr>
              <p:cNvSpPr txBox="1"/>
              <p:nvPr/>
            </p:nvSpPr>
            <p:spPr>
              <a:xfrm>
                <a:off x="4030869" y="1600359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602BB2-0C93-8938-901D-1A704B49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69" y="1600359"/>
                <a:ext cx="3375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55006A88-43F6-C4E1-30EE-78B1ED40DB89}"/>
              </a:ext>
            </a:extLst>
          </p:cNvPr>
          <p:cNvSpPr/>
          <p:nvPr/>
        </p:nvSpPr>
        <p:spPr>
          <a:xfrm rot="12283240">
            <a:off x="764521" y="5599031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845089F7-D501-F872-CFF1-D6F701E01803}"/>
              </a:ext>
            </a:extLst>
          </p:cNvPr>
          <p:cNvSpPr/>
          <p:nvPr/>
        </p:nvSpPr>
        <p:spPr>
          <a:xfrm rot="8002779">
            <a:off x="1815678" y="547630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3ADD3E60-DAA1-B29B-958F-97B94EF13EA1}"/>
              </a:ext>
            </a:extLst>
          </p:cNvPr>
          <p:cNvSpPr/>
          <p:nvPr/>
        </p:nvSpPr>
        <p:spPr>
          <a:xfrm rot="10800000" flipH="1">
            <a:off x="3340982" y="459775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Up 45">
            <a:extLst>
              <a:ext uri="{FF2B5EF4-FFF2-40B4-BE49-F238E27FC236}">
                <a16:creationId xmlns:a16="http://schemas.microsoft.com/office/drawing/2014/main" id="{F30B47EC-AC67-35A7-475D-65094887AA38}"/>
              </a:ext>
            </a:extLst>
          </p:cNvPr>
          <p:cNvSpPr/>
          <p:nvPr/>
        </p:nvSpPr>
        <p:spPr>
          <a:xfrm rot="15696361">
            <a:off x="6194120" y="54895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F4FCB-FC66-1401-7B5F-99FB4082BCC9}"/>
              </a:ext>
            </a:extLst>
          </p:cNvPr>
          <p:cNvSpPr txBox="1"/>
          <p:nvPr/>
        </p:nvSpPr>
        <p:spPr>
          <a:xfrm>
            <a:off x="6872451" y="2587354"/>
            <a:ext cx="138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When measured…</a:t>
            </a:r>
          </a:p>
        </p:txBody>
      </p:sp>
    </p:spTree>
    <p:extLst>
      <p:ext uri="{BB962C8B-B14F-4D97-AF65-F5344CB8AC3E}">
        <p14:creationId xmlns:p14="http://schemas.microsoft.com/office/powerpoint/2010/main" val="52611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2" grpId="0"/>
      <p:bldP spid="43" grpId="0" animBg="1"/>
      <p:bldP spid="44" grpId="0" animBg="1"/>
      <p:bldP spid="45" grpId="0" animBg="1"/>
      <p:bldP spid="46" grpId="0" animBg="1"/>
      <p:bldP spid="4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D68F138-A6BF-4E3D-EBD1-2A1156AD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" y="351102"/>
            <a:ext cx="3424470" cy="3313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CB406D-8A64-A37E-AF29-A671924076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3" y="3985123"/>
            <a:ext cx="2067791" cy="22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536C4-0C91-5038-1112-4633A972F0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3988919"/>
            <a:ext cx="2057400" cy="223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21AAE-61F3-9166-E633-D3B5472602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3977625"/>
            <a:ext cx="2067791" cy="22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EABA8-6EFA-D807-FA46-7360F7C8731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3969851"/>
            <a:ext cx="2067790" cy="224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B21C0-F756-8653-1C20-D55DD1CF04A4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387898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B21C0-F756-8653-1C20-D55DD1CF0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387898" cy="513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8D031FF-59BA-973A-EDAF-CC7C38CD981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869" y="1802821"/>
            <a:ext cx="4854161" cy="6267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FAF2984-CA06-441C-6FAE-B6661497031B}"/>
              </a:ext>
            </a:extLst>
          </p:cNvPr>
          <p:cNvGrpSpPr/>
          <p:nvPr/>
        </p:nvGrpSpPr>
        <p:grpSpPr>
          <a:xfrm>
            <a:off x="2618819" y="30109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672E233-B0DD-097E-FEA2-0477D5672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2E1968-B27F-AFCA-E961-DD7762F1B8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46061F-93B4-09C1-5B1C-7585F21E4518}"/>
              </a:ext>
            </a:extLst>
          </p:cNvPr>
          <p:cNvGrpSpPr/>
          <p:nvPr/>
        </p:nvGrpSpPr>
        <p:grpSpPr>
          <a:xfrm>
            <a:off x="1833646" y="1318225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D40622-04D6-B787-3FF0-38ED347F0F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B5742E-A431-6DF0-E5F5-D5B4AE391F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71BA0-D78D-665D-22D5-14BC6ECA6402}"/>
              </a:ext>
            </a:extLst>
          </p:cNvPr>
          <p:cNvGrpSpPr/>
          <p:nvPr/>
        </p:nvGrpSpPr>
        <p:grpSpPr>
          <a:xfrm>
            <a:off x="1757235" y="1826931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9D90DD-3FEF-D0E5-0F60-F4C9BE1FE95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258E32-BB4F-EFBF-E339-55475DA54D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07886A-B0B0-4F14-8176-AFE836E93009}"/>
              </a:ext>
            </a:extLst>
          </p:cNvPr>
          <p:cNvGrpSpPr/>
          <p:nvPr/>
        </p:nvGrpSpPr>
        <p:grpSpPr>
          <a:xfrm>
            <a:off x="1757235" y="2338063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86CFC6-009C-4922-EE2A-8748B9ECF8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C28D11-746B-0F0B-513F-E8A83E751A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2D8057-8538-B529-092F-AA21C8F780DB}"/>
              </a:ext>
            </a:extLst>
          </p:cNvPr>
          <p:cNvGrpSpPr/>
          <p:nvPr/>
        </p:nvGrpSpPr>
        <p:grpSpPr>
          <a:xfrm>
            <a:off x="1794524" y="2849274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AA8C3D-D24E-6B9D-FAF9-0450127EEAE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E826C50-42DC-B16B-1302-27E7687B9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82BEC0-6AED-A76E-B174-A05073377C2B}"/>
              </a:ext>
            </a:extLst>
          </p:cNvPr>
          <p:cNvGrpSpPr/>
          <p:nvPr/>
        </p:nvGrpSpPr>
        <p:grpSpPr>
          <a:xfrm>
            <a:off x="3528617" y="3355040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A541F7-AF4F-CC26-1B09-3B1288CE69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162AF7-518E-5C87-C0A4-95720D9DF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5B57F62C-1481-C072-6043-7F9D85B02F34}"/>
              </a:ext>
            </a:extLst>
          </p:cNvPr>
          <p:cNvSpPr/>
          <p:nvPr/>
        </p:nvSpPr>
        <p:spPr>
          <a:xfrm rot="12884687" flipH="1">
            <a:off x="799816" y="56440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B7C1D306-6057-4B73-E8FF-A9E7ED887AF4}"/>
              </a:ext>
            </a:extLst>
          </p:cNvPr>
          <p:cNvSpPr/>
          <p:nvPr/>
        </p:nvSpPr>
        <p:spPr>
          <a:xfrm rot="8002779">
            <a:off x="1815678" y="547630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Up 45">
            <a:extLst>
              <a:ext uri="{FF2B5EF4-FFF2-40B4-BE49-F238E27FC236}">
                <a16:creationId xmlns:a16="http://schemas.microsoft.com/office/drawing/2014/main" id="{B933E111-2FF1-A652-1F6A-DBC0CCEA3778}"/>
              </a:ext>
            </a:extLst>
          </p:cNvPr>
          <p:cNvSpPr/>
          <p:nvPr/>
        </p:nvSpPr>
        <p:spPr>
          <a:xfrm rot="10800000">
            <a:off x="3337486" y="4552787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Up 46">
            <a:extLst>
              <a:ext uri="{FF2B5EF4-FFF2-40B4-BE49-F238E27FC236}">
                <a16:creationId xmlns:a16="http://schemas.microsoft.com/office/drawing/2014/main" id="{9A719508-86B2-7757-7E85-F3700127C8B7}"/>
              </a:ext>
            </a:extLst>
          </p:cNvPr>
          <p:cNvSpPr/>
          <p:nvPr/>
        </p:nvSpPr>
        <p:spPr>
          <a:xfrm rot="15696361">
            <a:off x="6156645" y="547462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CFFD9-0228-F665-8C11-FF616D521095}"/>
                  </a:ext>
                </a:extLst>
              </p:cNvPr>
              <p:cNvSpPr txBox="1"/>
              <p:nvPr/>
            </p:nvSpPr>
            <p:spPr>
              <a:xfrm>
                <a:off x="3978404" y="1664321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CFFD9-0228-F665-8C11-FF616D52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04" y="1664321"/>
                <a:ext cx="3375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43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F093351-BFE0-033B-6D57-88C77A30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3" y="356582"/>
            <a:ext cx="4564556" cy="3720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25CCA6-AC22-DC22-8BA3-83A374FA0F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3" y="4547248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4AD8E9-201F-07BD-95BA-969CB6CE16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4551044"/>
            <a:ext cx="2057400" cy="223613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7CE04-BD00-CEDD-EA9F-A6DF6D438D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4539750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E2B2E8-4E42-7119-45C3-5B91595AE04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4531976"/>
            <a:ext cx="2067790" cy="22474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A1806-BA86-B6EC-7C1B-CE3FEC84D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518" y="2718234"/>
            <a:ext cx="1483184" cy="77355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A17B52-6578-9AB7-D427-68672076D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6433" y="2737413"/>
            <a:ext cx="1483184" cy="754378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592824-36D0-7B6A-CD84-25FC8C15039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638" y="1700912"/>
            <a:ext cx="3553830" cy="7107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98C052-0B37-868B-4C54-94131BB74FFC}"/>
              </a:ext>
            </a:extLst>
          </p:cNvPr>
          <p:cNvGrpSpPr/>
          <p:nvPr/>
        </p:nvGrpSpPr>
        <p:grpSpPr>
          <a:xfrm>
            <a:off x="3495368" y="286536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E8F878-B815-4671-751C-E27C592C8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0A530F-3085-0121-6181-F2CE8851FF8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D85147-6579-6075-6B44-AE376BEA2F06}"/>
              </a:ext>
            </a:extLst>
          </p:cNvPr>
          <p:cNvGrpSpPr/>
          <p:nvPr/>
        </p:nvGrpSpPr>
        <p:grpSpPr>
          <a:xfrm>
            <a:off x="4110421" y="634164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549E85-5DA1-BECD-3156-203A626FE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51216C-EEA1-7C53-A08A-129566EE028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2389C1-3FDB-43CD-20C7-625E94DC9448}"/>
              </a:ext>
            </a:extLst>
          </p:cNvPr>
          <p:cNvGrpSpPr/>
          <p:nvPr/>
        </p:nvGrpSpPr>
        <p:grpSpPr>
          <a:xfrm>
            <a:off x="2358549" y="983417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7AADC1-2568-987E-7BA3-1E295C7C04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57900E-62A6-FBC8-E124-6255EEB22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E70394-5460-1B53-7AF6-0D9A59EFB374}"/>
              </a:ext>
            </a:extLst>
          </p:cNvPr>
          <p:cNvGrpSpPr/>
          <p:nvPr/>
        </p:nvGrpSpPr>
        <p:grpSpPr>
          <a:xfrm>
            <a:off x="1906219" y="1610252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00B8CF-DD8A-5508-B974-1544C67B6B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38B5DA-B859-706B-B246-3FDB81C89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CF0E66-8415-E74F-2394-A0D9EF19443E}"/>
              </a:ext>
            </a:extLst>
          </p:cNvPr>
          <p:cNvGrpSpPr/>
          <p:nvPr/>
        </p:nvGrpSpPr>
        <p:grpSpPr>
          <a:xfrm>
            <a:off x="3535263" y="219446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1EE246-038D-D7B5-DA75-5902C3E48F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AE5FF2-D8F1-F6D9-32F9-131FBECF6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12FE12-F823-6DBE-4F7A-EB0E4D3148F0}"/>
              </a:ext>
            </a:extLst>
          </p:cNvPr>
          <p:cNvGrpSpPr/>
          <p:nvPr/>
        </p:nvGrpSpPr>
        <p:grpSpPr>
          <a:xfrm>
            <a:off x="4647180" y="3576719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AABCCD-D61A-5A84-BFBE-774E6A021C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7FC30C-106D-5B3B-1924-9E3E4B338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B855B1E-C8A2-8E77-6D6E-6F0605ED7526}"/>
              </a:ext>
            </a:extLst>
          </p:cNvPr>
          <p:cNvGrpSpPr/>
          <p:nvPr/>
        </p:nvGrpSpPr>
        <p:grpSpPr>
          <a:xfrm>
            <a:off x="4838909" y="3760187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1EEDE9-914E-E69A-0148-A6513E62DE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6F8C62-0102-7169-9771-1FABBCA7E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E45178-40FB-1FD5-C215-573DFB37D799}"/>
              </a:ext>
            </a:extLst>
          </p:cNvPr>
          <p:cNvGrpSpPr/>
          <p:nvPr/>
        </p:nvGrpSpPr>
        <p:grpSpPr>
          <a:xfrm>
            <a:off x="4199148" y="2546824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8C5EAA-47ED-B745-02BB-CD1C7F54C2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77F40A0-8E78-9535-F5E1-156A87FB8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CA386-9B17-594D-6E55-4800C6712D9C}"/>
                  </a:ext>
                </a:extLst>
              </p:cNvPr>
              <p:cNvSpPr txBox="1"/>
              <p:nvPr/>
            </p:nvSpPr>
            <p:spPr>
              <a:xfrm>
                <a:off x="6295087" y="3688244"/>
                <a:ext cx="2387898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CA386-9B17-594D-6E55-4800C6712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87" y="3688244"/>
                <a:ext cx="2387898" cy="513217"/>
              </a:xfrm>
              <a:prstGeom prst="rect">
                <a:avLst/>
              </a:prstGeom>
              <a:blipFill>
                <a:blip r:embed="rId10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2753D8C-A136-F5AE-0555-4936ADC77629}"/>
              </a:ext>
            </a:extLst>
          </p:cNvPr>
          <p:cNvSpPr/>
          <p:nvPr/>
        </p:nvSpPr>
        <p:spPr>
          <a:xfrm>
            <a:off x="5239518" y="2653259"/>
            <a:ext cx="1452208" cy="86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40D32-BEB1-86FB-7E02-19D3E759CADD}"/>
              </a:ext>
            </a:extLst>
          </p:cNvPr>
          <p:cNvSpPr txBox="1"/>
          <p:nvPr/>
        </p:nvSpPr>
        <p:spPr>
          <a:xfrm>
            <a:off x="5639759" y="1520557"/>
            <a:ext cx="2531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Same quantum circuit as Cell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CD47C-2DF1-38D7-EA92-2DF214E91C04}"/>
              </a:ext>
            </a:extLst>
          </p:cNvPr>
          <p:cNvSpPr txBox="1"/>
          <p:nvPr/>
        </p:nvSpPr>
        <p:spPr>
          <a:xfrm>
            <a:off x="3723407" y="2787604"/>
            <a:ext cx="1053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3 decimal places</a:t>
            </a:r>
          </a:p>
        </p:txBody>
      </p:sp>
    </p:spTree>
    <p:extLst>
      <p:ext uri="{BB962C8B-B14F-4D97-AF65-F5344CB8AC3E}">
        <p14:creationId xmlns:p14="http://schemas.microsoft.com/office/powerpoint/2010/main" val="42283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8E81B36-8239-AB99-4723-AE48A7D489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217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2DD38-F2B9-CA0A-5CEC-B30388F9E0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6037" y="3936051"/>
            <a:ext cx="2346746" cy="255061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A159B-9B3F-50B4-56F4-C008B3C07B27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1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A159B-9B3F-50B4-56F4-C008B3C07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1166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B51DBC-C5B9-49C9-383A-86432E122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32" y="640726"/>
            <a:ext cx="3875355" cy="25642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FE9CD0-A420-56FB-C229-223291203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369" y="1641413"/>
            <a:ext cx="4081659" cy="10273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9A0B6E-D8F7-F7A0-B715-C1143B8BC5DB}"/>
              </a:ext>
            </a:extLst>
          </p:cNvPr>
          <p:cNvGrpSpPr/>
          <p:nvPr/>
        </p:nvGrpSpPr>
        <p:grpSpPr>
          <a:xfrm>
            <a:off x="2907042" y="57869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3EC8254-199D-5AA3-453B-0E302A29C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A99421-C131-F574-8D4D-E44BF3C5339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259CF0CB-91B5-3419-E59D-9B8D934BDC57}"/>
              </a:ext>
            </a:extLst>
          </p:cNvPr>
          <p:cNvSpPr/>
          <p:nvPr/>
        </p:nvSpPr>
        <p:spPr>
          <a:xfrm rot="10800000">
            <a:off x="2693426" y="4575272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8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F7B6FD-DB47-AE42-8DE4-D846A6659F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508" y="1922334"/>
            <a:ext cx="4834328" cy="643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AB7A0-C530-BC2A-9562-741970520B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045" y="3969849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536C4-0C91-5038-1112-4633A972F0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3988919"/>
            <a:ext cx="2057400" cy="2236132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21AAE-61F3-9166-E633-D3B5472602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3977625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EABA8-6EFA-D807-FA46-7360F7C8731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3969851"/>
            <a:ext cx="2067790" cy="22474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22EE0-61CF-1444-62C7-68F2B606EE2B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24830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22EE0-61CF-1444-62C7-68F2B606E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248308" cy="513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54EC017-310B-4EEB-86AB-BF02D8AC2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53" y="356582"/>
            <a:ext cx="3541916" cy="3420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F550A6-AE3A-FC59-87B5-821552283C68}"/>
              </a:ext>
            </a:extLst>
          </p:cNvPr>
          <p:cNvGrpSpPr/>
          <p:nvPr/>
        </p:nvGrpSpPr>
        <p:grpSpPr>
          <a:xfrm>
            <a:off x="2536373" y="30775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B403BF-22CD-616F-CD7C-83B539D7E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599A5-F2E8-1AAA-6E68-36BCEF7DBE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35F3A376-E442-0C77-E1B8-C7E4775A1303}"/>
              </a:ext>
            </a:extLst>
          </p:cNvPr>
          <p:cNvSpPr/>
          <p:nvPr/>
        </p:nvSpPr>
        <p:spPr>
          <a:xfrm rot="12884687" flipH="1">
            <a:off x="799816" y="56440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7BE8F29D-BBB7-BBA7-8A0C-01F29B5C10BE}"/>
              </a:ext>
            </a:extLst>
          </p:cNvPr>
          <p:cNvSpPr/>
          <p:nvPr/>
        </p:nvSpPr>
        <p:spPr>
          <a:xfrm rot="15696361">
            <a:off x="1826817" y="547452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455BB94-C227-BA8C-BB01-B16B27BA3691}"/>
              </a:ext>
            </a:extLst>
          </p:cNvPr>
          <p:cNvSpPr/>
          <p:nvPr/>
        </p:nvSpPr>
        <p:spPr>
          <a:xfrm rot="17517464" flipV="1">
            <a:off x="6194245" y="547452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F4332F77-3751-12AB-8AE0-30E0C808854E}"/>
              </a:ext>
            </a:extLst>
          </p:cNvPr>
          <p:cNvSpPr/>
          <p:nvPr/>
        </p:nvSpPr>
        <p:spPr>
          <a:xfrm rot="2014253">
            <a:off x="3335740" y="461274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5" grpId="0" animBg="1"/>
      <p:bldP spid="1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1566413-8472-E4D2-CE7C-F24BA2EE37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156" y="1929619"/>
            <a:ext cx="5074170" cy="69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DEAFB-17EF-31E3-3C54-9A7FE6933D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2" y="3987307"/>
            <a:ext cx="2074164" cy="22543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96469-FFF5-2209-D9FA-3C24ABC501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2" y="4006733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B3183-743D-EDBD-BC39-E3A09DACA5B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595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8D8BE-BD78-1346-E5EC-77D8CDC41E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822" y="4003111"/>
            <a:ext cx="2045082" cy="222274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B0928-96FA-E17A-8CAE-55D65A791C93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38789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B0928-96FA-E17A-8CAE-55D65A791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387898" cy="513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DB71D0B-7536-8BF6-AADF-0EC1E52C3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26" y="343832"/>
            <a:ext cx="3496357" cy="33254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BDE6370-3696-BAF9-A884-D30CA620D826}"/>
              </a:ext>
            </a:extLst>
          </p:cNvPr>
          <p:cNvGrpSpPr/>
          <p:nvPr/>
        </p:nvGrpSpPr>
        <p:grpSpPr>
          <a:xfrm>
            <a:off x="2720627" y="27780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275B0E0-0EBE-B014-1D08-6D857586D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05361D-CE6A-D4F3-0425-78B1AC849C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31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1971A66-AF50-70F3-5E0D-1C9664BB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" y="367064"/>
            <a:ext cx="4505796" cy="37207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18D2-9F7E-2B96-D2B0-407D145E97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173" y="4336899"/>
            <a:ext cx="2074164" cy="2254352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E8C20-2B6E-AF35-8675-BEA45F8387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653" y="4356325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4EC9E9-061B-58B0-38D6-556D4DDCFC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216" y="4352703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27B7DF-6272-B299-F582-DF7903861C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443" y="4352703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23C8C-4AA4-1FCD-C414-11347822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518" y="2654625"/>
            <a:ext cx="1530406" cy="79630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65929-2B6E-53B1-CC42-98A010704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271" y="1753842"/>
            <a:ext cx="3572701" cy="710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BBE6A-15BE-6A65-8FE9-5F33C4E274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4334" y="2719062"/>
            <a:ext cx="1534638" cy="773557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741199-84DF-61AB-BA4B-AA1607D7826D}"/>
              </a:ext>
            </a:extLst>
          </p:cNvPr>
          <p:cNvGrpSpPr/>
          <p:nvPr/>
        </p:nvGrpSpPr>
        <p:grpSpPr>
          <a:xfrm>
            <a:off x="4147071" y="63880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E513F1B-F299-B132-55D1-98E65F34C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A96E25-A351-953E-3625-984731668BE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6B0D9D-557E-7DFC-768A-0C54DF4452CD}"/>
              </a:ext>
            </a:extLst>
          </p:cNvPr>
          <p:cNvGrpSpPr/>
          <p:nvPr/>
        </p:nvGrpSpPr>
        <p:grpSpPr>
          <a:xfrm>
            <a:off x="2065234" y="156917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9A061F-179E-9F14-ED4D-411AF1F0A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12C072-64C8-9DE2-3ECD-53BC00CE2C2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11EC5B-0C2F-9B60-8CFD-1DD7B3A8C621}"/>
              </a:ext>
            </a:extLst>
          </p:cNvPr>
          <p:cNvGrpSpPr/>
          <p:nvPr/>
        </p:nvGrpSpPr>
        <p:grpSpPr>
          <a:xfrm>
            <a:off x="4153847" y="253439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2FAEF-D634-624D-7385-D83C611C24A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5E479C-776E-1C85-7534-88401116A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53E1D-9C0E-FD8F-4471-78999B854D81}"/>
              </a:ext>
            </a:extLst>
          </p:cNvPr>
          <p:cNvGrpSpPr/>
          <p:nvPr/>
        </p:nvGrpSpPr>
        <p:grpSpPr>
          <a:xfrm>
            <a:off x="4605017" y="358172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68F09C-9DE0-6750-4DA8-F59202CF6EF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A7CBD0-83B0-566C-3BEF-67017E843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3B59BC-9447-5F09-9EB4-F455CC35C7B6}"/>
              </a:ext>
            </a:extLst>
          </p:cNvPr>
          <p:cNvGrpSpPr/>
          <p:nvPr/>
        </p:nvGrpSpPr>
        <p:grpSpPr>
          <a:xfrm>
            <a:off x="4791420" y="3755086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857732-9F46-78C6-AB5B-39E8DBCA831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D36DD3D-B8B8-25DA-0B70-2CF4DA40C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22AA33E-ABC3-58ED-E197-6A6C850C13EC}"/>
              </a:ext>
            </a:extLst>
          </p:cNvPr>
          <p:cNvSpPr/>
          <p:nvPr/>
        </p:nvSpPr>
        <p:spPr>
          <a:xfrm>
            <a:off x="5239518" y="2653259"/>
            <a:ext cx="1452208" cy="86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D1CE95-2478-C336-6333-7B60D4CC31DF}"/>
                  </a:ext>
                </a:extLst>
              </p:cNvPr>
              <p:cNvSpPr txBox="1"/>
              <p:nvPr/>
            </p:nvSpPr>
            <p:spPr>
              <a:xfrm>
                <a:off x="6354079" y="3574655"/>
                <a:ext cx="238789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D1CE95-2478-C336-6333-7B60D4CC3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79" y="3574655"/>
                <a:ext cx="2387898" cy="51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DFA75FC-5364-F021-D715-EC652C8A476A}"/>
              </a:ext>
            </a:extLst>
          </p:cNvPr>
          <p:cNvSpPr txBox="1"/>
          <p:nvPr/>
        </p:nvSpPr>
        <p:spPr>
          <a:xfrm>
            <a:off x="5639759" y="1520557"/>
            <a:ext cx="2531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Same quantum circuit as Cell 7</a:t>
            </a:r>
          </a:p>
        </p:txBody>
      </p:sp>
    </p:spTree>
    <p:extLst>
      <p:ext uri="{BB962C8B-B14F-4D97-AF65-F5344CB8AC3E}">
        <p14:creationId xmlns:p14="http://schemas.microsoft.com/office/powerpoint/2010/main" val="360216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23a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98189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(number of elements in the state vector) due to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making an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23a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i="1" dirty="0"/>
              <a:t>encode</a:t>
            </a:r>
            <a:r>
              <a:rPr lang="en-US" sz="2400" dirty="0"/>
              <a:t> extra information into a qubit's </a:t>
            </a:r>
            <a:r>
              <a:rPr lang="en-US" sz="2400" b="1" dirty="0">
                <a:solidFill>
                  <a:srgbClr val="7030A0"/>
                </a:solidFill>
              </a:rPr>
              <a:t>phase</a:t>
            </a:r>
            <a:r>
              <a:rPr lang="en-US" sz="2400" dirty="0"/>
              <a:t> because sign and imaginary values are </a:t>
            </a:r>
            <a:r>
              <a:rPr lang="en-US" sz="2400" u="sng" dirty="0"/>
              <a:t>lost</a:t>
            </a:r>
            <a:r>
              <a:rPr lang="en-US" sz="2400" dirty="0"/>
              <a:t> when we take the norm squared of an amplitude to determine its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9F1190B-9C5A-540F-1F52-71DE9DB56360}"/>
              </a:ext>
            </a:extLst>
          </p:cNvPr>
          <p:cNvSpPr/>
          <p:nvPr/>
        </p:nvSpPr>
        <p:spPr>
          <a:xfrm>
            <a:off x="2076138" y="2773180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DC62B-1035-9B6E-AA0E-B2DA61894DA0}"/>
              </a:ext>
            </a:extLst>
          </p:cNvPr>
          <p:cNvSpPr/>
          <p:nvPr/>
        </p:nvSpPr>
        <p:spPr>
          <a:xfrm>
            <a:off x="5892101" y="1875532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7AF6F5-95B4-BA52-FB0A-2A43FA20666B}"/>
              </a:ext>
            </a:extLst>
          </p:cNvPr>
          <p:cNvSpPr/>
          <p:nvPr/>
        </p:nvSpPr>
        <p:spPr>
          <a:xfrm>
            <a:off x="3206422" y="3855989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A5533-FB60-AD0E-80DA-17FC79FD51F7}"/>
              </a:ext>
            </a:extLst>
          </p:cNvPr>
          <p:cNvSpPr/>
          <p:nvPr/>
        </p:nvSpPr>
        <p:spPr>
          <a:xfrm>
            <a:off x="5165955" y="4331384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80DC73-7810-64E7-EF36-D03868E1789E}"/>
              </a:ext>
            </a:extLst>
          </p:cNvPr>
          <p:cNvCxnSpPr>
            <a:stCxn id="3" idx="0"/>
            <a:endCxn id="18" idx="0"/>
          </p:cNvCxnSpPr>
          <p:nvPr/>
        </p:nvCxnSpPr>
        <p:spPr>
          <a:xfrm rot="5400000" flipH="1" flipV="1">
            <a:off x="3673954" y="416375"/>
            <a:ext cx="897648" cy="3815963"/>
          </a:xfrm>
          <a:prstGeom prst="bentConnector3">
            <a:avLst>
              <a:gd name="adj1" fmla="val 16721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B43E1C0-FA2F-E147-A1F8-B7E35387B749}"/>
              </a:ext>
            </a:extLst>
          </p:cNvPr>
          <p:cNvCxnSpPr>
            <a:cxnSpLocks/>
            <a:stCxn id="9" idx="3"/>
            <a:endCxn id="16" idx="2"/>
          </p:cNvCxnSpPr>
          <p:nvPr/>
        </p:nvCxnSpPr>
        <p:spPr>
          <a:xfrm>
            <a:off x="3483740" y="3994648"/>
            <a:ext cx="1821881" cy="614054"/>
          </a:xfrm>
          <a:prstGeom prst="bentConnector4">
            <a:avLst>
              <a:gd name="adj1" fmla="val 44839"/>
              <a:gd name="adj2" fmla="val 13722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15674</TotalTime>
  <Words>2670</Words>
  <Application>Microsoft Office PowerPoint</Application>
  <PresentationFormat>On-screen Show (4:3)</PresentationFormat>
  <Paragraphs>613</Paragraphs>
  <Slides>65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23a – Goals</vt:lpstr>
      <vt:lpstr>Session 23a – Goals (Cont.)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Bloch Sphere</vt:lpstr>
      <vt:lpstr>The Bloch Sphere</vt:lpstr>
      <vt:lpstr>The Bloch Sphere</vt:lpstr>
      <vt:lpstr>The Bloch Sphere</vt:lpstr>
      <vt:lpstr>The Bloch Sphere</vt:lpstr>
      <vt:lpstr>The Bloch Sphere</vt:lpstr>
      <vt:lpstr>Unitary Matrices</vt:lpstr>
      <vt:lpstr>Unitary Matrices</vt:lpstr>
      <vt:lpstr>Unitary Matrices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Impress Me</vt:lpstr>
      <vt:lpstr>IBM Qiskit</vt:lpstr>
      <vt:lpstr>IBM Qiskit</vt:lpstr>
      <vt:lpstr>IBM Qiskit</vt:lpstr>
      <vt:lpstr>IBM Qiskit</vt:lpstr>
      <vt:lpstr>IBM Qiskit Elements</vt:lpstr>
      <vt:lpstr>IBM Qiskit Elements</vt:lpstr>
      <vt:lpstr>Run Cell 1 qiskit_elements.ipynb</vt:lpstr>
      <vt:lpstr>Phase Encoding</vt:lpstr>
      <vt:lpstr>Phase Encoding</vt:lpstr>
      <vt:lpstr>Run Cell 1 phase_encoding.ipynb</vt:lpstr>
      <vt:lpstr>Run Cell 2 phase_encoding.ipynb</vt:lpstr>
      <vt:lpstr>Run Cell 3 phase_encoding.ipynb</vt:lpstr>
      <vt:lpstr>Run Cell 4 phase_encoding.ipynb</vt:lpstr>
      <vt:lpstr>Run Cell 5 phase_encoding.ipynb</vt:lpstr>
      <vt:lpstr>Run Cell 6 phase_encoding.ipynb</vt:lpstr>
      <vt:lpstr>Run Cell 7 phase_encoding.ipynb</vt:lpstr>
      <vt:lpstr>Run Cell 8 phase_encoding.ipynb</vt:lpstr>
      <vt:lpstr>Session 23a – Now You Know…</vt:lpstr>
      <vt:lpstr>Session 23a – 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1225</cp:revision>
  <cp:lastPrinted>2015-06-01T00:45:11Z</cp:lastPrinted>
  <dcterms:created xsi:type="dcterms:W3CDTF">2014-09-21T17:58:26Z</dcterms:created>
  <dcterms:modified xsi:type="dcterms:W3CDTF">2023-07-18T16:20:38Z</dcterms:modified>
</cp:coreProperties>
</file>